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5"/>
  </p:notesMasterIdLst>
  <p:sldIdLst>
    <p:sldId id="256" r:id="rId5"/>
    <p:sldId id="311" r:id="rId6"/>
    <p:sldId id="312" r:id="rId7"/>
    <p:sldId id="344" r:id="rId8"/>
    <p:sldId id="315" r:id="rId9"/>
    <p:sldId id="316" r:id="rId10"/>
    <p:sldId id="314" r:id="rId11"/>
    <p:sldId id="386" r:id="rId12"/>
    <p:sldId id="387" r:id="rId13"/>
    <p:sldId id="333" r:id="rId14"/>
    <p:sldId id="336" r:id="rId15"/>
    <p:sldId id="327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5" r:id="rId24"/>
    <p:sldId id="324" r:id="rId25"/>
    <p:sldId id="331" r:id="rId26"/>
    <p:sldId id="370" r:id="rId27"/>
    <p:sldId id="330" r:id="rId28"/>
    <p:sldId id="326" r:id="rId29"/>
    <p:sldId id="348" r:id="rId30"/>
    <p:sldId id="328" r:id="rId31"/>
    <p:sldId id="329" r:id="rId32"/>
    <p:sldId id="347" r:id="rId33"/>
    <p:sldId id="332" r:id="rId34"/>
    <p:sldId id="334" r:id="rId35"/>
    <p:sldId id="335" r:id="rId36"/>
    <p:sldId id="337" r:id="rId37"/>
    <p:sldId id="338" r:id="rId38"/>
    <p:sldId id="339" r:id="rId39"/>
    <p:sldId id="346" r:id="rId40"/>
    <p:sldId id="342" r:id="rId41"/>
    <p:sldId id="340" r:id="rId42"/>
    <p:sldId id="341" r:id="rId43"/>
    <p:sldId id="355" r:id="rId44"/>
    <p:sldId id="356" r:id="rId45"/>
    <p:sldId id="357" r:id="rId46"/>
    <p:sldId id="358" r:id="rId47"/>
    <p:sldId id="359" r:id="rId48"/>
    <p:sldId id="360" r:id="rId49"/>
    <p:sldId id="362" r:id="rId50"/>
    <p:sldId id="365" r:id="rId51"/>
    <p:sldId id="366" r:id="rId52"/>
    <p:sldId id="367" r:id="rId53"/>
    <p:sldId id="368" r:id="rId54"/>
    <p:sldId id="369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5" r:id="rId70"/>
    <p:sldId id="350" r:id="rId71"/>
    <p:sldId id="351" r:id="rId72"/>
    <p:sldId id="353" r:id="rId73"/>
    <p:sldId id="349" r:id="rId74"/>
  </p:sldIdLst>
  <p:sldSz cx="10080625" cy="6300788"/>
  <p:notesSz cx="7099300" cy="10234613"/>
  <p:defaultTextStyle>
    <a:defPPr>
      <a:defRPr lang="en-US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404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3783" autoAdjust="0"/>
  </p:normalViewPr>
  <p:slideViewPr>
    <p:cSldViewPr snapToGrid="0" snapToObjects="1">
      <p:cViewPr>
        <p:scale>
          <a:sx n="90" d="100"/>
          <a:sy n="90" d="100"/>
        </p:scale>
        <p:origin x="360" y="1368"/>
      </p:cViewPr>
      <p:guideLst>
        <p:guide orient="horz" pos="1985"/>
        <p:guide orient="horz" pos="533"/>
        <p:guide orient="horz" pos="3685"/>
        <p:guide orient="horz" pos="395"/>
        <p:guide orient="horz" pos="3808"/>
        <p:guide pos="3175"/>
        <p:guide pos="259"/>
        <p:guide pos="6103"/>
        <p:guide pos="6172"/>
        <p:guide pos="187"/>
      </p:guideLst>
    </p:cSldViewPr>
  </p:slideViewPr>
  <p:outlineViewPr>
    <p:cViewPr>
      <p:scale>
        <a:sx n="33" d="100"/>
        <a:sy n="33" d="100"/>
      </p:scale>
      <p:origin x="0" y="29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29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29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300"/>
            </a:lvl1pPr>
          </a:lstStyle>
          <a:p>
            <a:fld id="{1146D374-E879-40E9-8793-A92E902CE835}" type="datetimeFigureOut">
              <a:rPr lang="en-US" smtClean="0"/>
              <a:t>8/6/2012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766763"/>
            <a:ext cx="613727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2" y="4861443"/>
            <a:ext cx="5679440" cy="4605576"/>
          </a:xfrm>
          <a:prstGeom prst="rect">
            <a:avLst/>
          </a:prstGeom>
        </p:spPr>
        <p:txBody>
          <a:bodyPr vert="horz" lIns="94754" tIns="47377" rIns="94754" bIns="473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29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1729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300"/>
            </a:lvl1pPr>
          </a:lstStyle>
          <a:p>
            <a:fld id="{5B506616-224D-4C22-8318-C902D43BB1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06616-224D-4C22-8318-C902D43BB15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1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280018" y="161020"/>
            <a:ext cx="9520590" cy="350044"/>
          </a:xfrm>
          <a:prstGeom prst="roundRect">
            <a:avLst>
              <a:gd name="adj" fmla="val 9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endParaRPr lang="en-US"/>
          </a:p>
        </p:txBody>
      </p:sp>
      <p:pic>
        <p:nvPicPr>
          <p:cNvPr id="1026" name="Picture 2" descr="M:\CI\Corporate_Design\ab_2008\2_ALLES_FINAL\Key Visual\FINAL_07_2011\Heiler_Still02_KeyVisual_final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851" b="525"/>
          <a:stretch/>
        </p:blipFill>
        <p:spPr bwMode="auto">
          <a:xfrm>
            <a:off x="296863" y="627064"/>
            <a:ext cx="9501188" cy="541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 userDrawn="1"/>
        </p:nvSpPr>
        <p:spPr>
          <a:xfrm>
            <a:off x="719833" y="1998266"/>
            <a:ext cx="8640960" cy="2376264"/>
          </a:xfrm>
          <a:prstGeom prst="roundRect">
            <a:avLst>
              <a:gd name="adj" fmla="val 1187"/>
            </a:avLst>
          </a:prstGeom>
          <a:solidFill>
            <a:srgbClr val="FFFFFF">
              <a:alpha val="69804"/>
            </a:srgb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143" tIns="59072" rIns="118143" bIns="5907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71" y="2374366"/>
            <a:ext cx="8513084" cy="796064"/>
          </a:xfrm>
        </p:spPr>
        <p:txBody>
          <a:bodyPr/>
          <a:lstStyle>
            <a:lvl1pPr algn="ctr">
              <a:defRPr sz="480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71" y="3088981"/>
            <a:ext cx="8513084" cy="528993"/>
          </a:xfrm>
        </p:spPr>
        <p:txBody>
          <a:bodyPr anchor="ctr"/>
          <a:lstStyle>
            <a:lvl1pPr marL="0" indent="0" algn="ctr">
              <a:buNone/>
              <a:defRPr sz="2000" b="1">
                <a:solidFill>
                  <a:srgbClr val="404040"/>
                </a:solidFill>
                <a:latin typeface="+mj-lt"/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83771" y="3582442"/>
            <a:ext cx="8513084" cy="684547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sz="1400" dirty="0" smtClean="0"/>
              <a:t>Name, Position</a:t>
            </a:r>
            <a:endParaRPr lang="en-US" dirty="0"/>
          </a:p>
        </p:txBody>
      </p:sp>
      <p:pic>
        <p:nvPicPr>
          <p:cNvPr id="15" name="Picture 2" descr="M:\CI\Corporate_Design\ab_2008\1_LOGO_FINAL\Heiler Software\png\Logo_heiler_cmyk_white_300dpi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800" y="214344"/>
            <a:ext cx="1100848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31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59792" y="630115"/>
            <a:ext cx="9422383" cy="5426322"/>
          </a:xfrm>
        </p:spPr>
        <p:txBody>
          <a:bodyPr lIns="118800" tIns="59072" rIns="118143" bIns="59072" anchor="t" anchorCtr="0"/>
          <a:lstStyle>
            <a:lvl1pPr algn="l">
              <a:defRPr/>
            </a:lvl1pPr>
          </a:lstStyle>
          <a:p>
            <a:r>
              <a:rPr lang="de-DE" smtClean="0"/>
              <a:t>Klicken Sie auf das Symbol, um die SmartArt-Grafik hinzuzufügen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6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031" y="5839898"/>
            <a:ext cx="2352146" cy="33545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448" y="5839898"/>
            <a:ext cx="2352146" cy="335459"/>
          </a:xfrm>
          <a:prstGeom prst="rect">
            <a:avLst/>
          </a:prstGeom>
        </p:spPr>
        <p:txBody>
          <a:bodyPr/>
          <a:lstStyle/>
          <a:p>
            <a:fld id="{630CBD51-DE3D-43E4-BB35-1C20747EE6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7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252324"/>
            <a:ext cx="2268141" cy="537608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252324"/>
            <a:ext cx="6636411" cy="537608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031" y="5839898"/>
            <a:ext cx="2352146" cy="33545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448" y="5839898"/>
            <a:ext cx="2352146" cy="335459"/>
          </a:xfrm>
          <a:prstGeom prst="rect">
            <a:avLst/>
          </a:prstGeom>
        </p:spPr>
        <p:txBody>
          <a:bodyPr/>
          <a:lstStyle/>
          <a:p>
            <a:fld id="{630CBD51-DE3D-43E4-BB35-1C20747EE6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0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216000" indent="0">
              <a:defRPr/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4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:\CI\Corporate_Design\ab_2008\2_ALLES_FINAL\Key Visual\FINAL_07_2011\Heiler_Still02_KeyVisual_final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" r="851" b="525"/>
          <a:stretch/>
        </p:blipFill>
        <p:spPr bwMode="auto">
          <a:xfrm>
            <a:off x="296863" y="627064"/>
            <a:ext cx="9501188" cy="541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 userDrawn="1"/>
        </p:nvSpPr>
        <p:spPr>
          <a:xfrm>
            <a:off x="280018" y="161020"/>
            <a:ext cx="9520590" cy="350044"/>
          </a:xfrm>
          <a:prstGeom prst="roundRect">
            <a:avLst>
              <a:gd name="adj" fmla="val 9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93" y="174042"/>
            <a:ext cx="7056783" cy="324000"/>
          </a:xfrm>
        </p:spPr>
        <p:txBody>
          <a:bodyPr lIns="28800" tIns="28800" rIns="28800" bIns="28800" anchor="ctr" anchorCtr="0"/>
          <a:lstStyle>
            <a:lvl1pPr algn="l">
              <a:defRPr sz="1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38883" y="2789917"/>
            <a:ext cx="8640960" cy="722540"/>
          </a:xfrm>
          <a:prstGeom prst="roundRect">
            <a:avLst>
              <a:gd name="adj" fmla="val 1187"/>
            </a:avLst>
          </a:prstGeom>
          <a:solidFill>
            <a:srgbClr val="FFFFFF">
              <a:alpha val="69804"/>
            </a:srgbClr>
          </a:solidFill>
          <a:ln w="28575">
            <a:solidFill>
              <a:schemeClr val="bg1">
                <a:lumMod val="75000"/>
              </a:schemeClr>
            </a:solidFill>
          </a:ln>
        </p:spPr>
        <p:txBody>
          <a:bodyPr lIns="118800" tIns="59072" rIns="118143" bIns="59072" anchor="ctr" anchorCtr="0">
            <a:sp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pic>
        <p:nvPicPr>
          <p:cNvPr id="10" name="Picture 2" descr="M:\CI\Corporate_Design\ab_2008\1_LOGO_FINAL\Heiler Software\png\Logo_heiler_cmyk_white_300dpi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800" y="214344"/>
            <a:ext cx="1100848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81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625" y="846138"/>
            <a:ext cx="4473575" cy="4993760"/>
          </a:xfrm>
        </p:spPr>
        <p:txBody>
          <a:bodyPr lIns="28001" tIns="28001" rIns="28001" bIns="28001" anchor="t" anchorCtr="0"/>
          <a:lstStyle>
            <a:lvl1pPr algn="l">
              <a:defRPr sz="1600"/>
            </a:lvl1pPr>
            <a:lvl2pPr algn="l">
              <a:defRPr sz="1200"/>
            </a:lvl2pPr>
            <a:lvl3pPr algn="l">
              <a:defRPr sz="1200"/>
            </a:lvl3pPr>
            <a:lvl4pPr algn="l">
              <a:defRPr sz="1200"/>
            </a:lvl4pPr>
            <a:lvl5pPr algn="l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3975" y="846138"/>
            <a:ext cx="4473575" cy="4993760"/>
          </a:xfrm>
        </p:spPr>
        <p:txBody>
          <a:bodyPr lIns="28001" tIns="28001" rIns="28001" bIns="28001" anchor="t" anchorCtr="0"/>
          <a:lstStyle>
            <a:lvl1pPr algn="l">
              <a:defRPr sz="1600"/>
            </a:lvl1pPr>
            <a:lvl2pPr algn="l">
              <a:defRPr sz="1200"/>
            </a:lvl2pPr>
            <a:lvl3pPr algn="l">
              <a:defRPr sz="1200"/>
            </a:lvl3pPr>
            <a:lvl4pPr algn="l">
              <a:defRPr sz="1200"/>
            </a:lvl4pPr>
            <a:lvl5pPr algn="l"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0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625" y="846138"/>
            <a:ext cx="4473575" cy="587781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625" y="1433918"/>
            <a:ext cx="4473575" cy="4405979"/>
          </a:xfrm>
        </p:spPr>
        <p:txBody>
          <a:bodyPr lIns="28001" tIns="28001" rIns="28001" bIns="28001" anchor="t" anchorCtr="0"/>
          <a:lstStyle>
            <a:lvl1pPr algn="l">
              <a:defRPr sz="1600"/>
            </a:lvl1pPr>
            <a:lvl2pPr algn="l">
              <a:defRPr sz="1200"/>
            </a:lvl2pPr>
            <a:lvl3pPr algn="l">
              <a:defRPr sz="1200"/>
            </a:lvl3pPr>
            <a:lvl4pPr algn="l">
              <a:defRPr sz="1200"/>
            </a:lvl4pPr>
            <a:lvl5pPr algn="l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3975" y="846138"/>
            <a:ext cx="4473575" cy="587781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3975" y="1433919"/>
            <a:ext cx="4473575" cy="4405979"/>
          </a:xfrm>
        </p:spPr>
        <p:txBody>
          <a:bodyPr lIns="28001" tIns="28001" rIns="28001" bIns="28001" anchor="t" anchorCtr="0"/>
          <a:lstStyle>
            <a:lvl1pPr algn="l">
              <a:defRPr sz="1600"/>
            </a:lvl1pPr>
            <a:lvl2pPr algn="l">
              <a:defRPr sz="1200"/>
            </a:lvl2pPr>
            <a:lvl3pPr algn="l">
              <a:defRPr sz="1200"/>
            </a:lvl3pPr>
            <a:lvl4pPr algn="l">
              <a:defRPr sz="1200"/>
            </a:lvl4pPr>
            <a:lvl5pPr algn="l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0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5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93" y="174042"/>
            <a:ext cx="7056783" cy="324000"/>
          </a:xfrm>
        </p:spPr>
        <p:txBody>
          <a:bodyPr lIns="28800" tIns="28800" rIns="28800" bIns="28800" anchor="ctr" anchorCtr="0"/>
          <a:lstStyle>
            <a:lvl1pPr algn="l">
              <a:defRPr sz="16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25" y="846138"/>
            <a:ext cx="4473575" cy="4993760"/>
          </a:xfrm>
        </p:spPr>
        <p:txBody>
          <a:bodyPr lIns="28001" tIns="28001" rIns="28001" bIns="28001" anchor="t" anchorCtr="0"/>
          <a:lstStyle>
            <a:lvl1pPr algn="l">
              <a:defRPr sz="1600"/>
            </a:lvl1pPr>
            <a:lvl2pPr algn="l">
              <a:defRPr sz="1200"/>
            </a:lvl2pPr>
            <a:lvl3pPr algn="l">
              <a:defRPr sz="1200"/>
            </a:lvl3pPr>
            <a:lvl4pPr algn="l">
              <a:defRPr sz="1200"/>
            </a:lvl4pPr>
            <a:lvl5pPr algn="l">
              <a:defRPr sz="1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133975" y="846138"/>
            <a:ext cx="4473575" cy="4993760"/>
          </a:xfrm>
        </p:spPr>
        <p:txBody>
          <a:bodyPr lIns="28001" tIns="28001" rIns="28001" bIns="28001" anchor="t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93" y="174042"/>
            <a:ext cx="7056783" cy="324000"/>
          </a:xfrm>
        </p:spPr>
        <p:txBody>
          <a:bodyPr lIns="28800" tIns="28800" rIns="28800" bIns="28800" anchor="ctr" anchorCtr="0"/>
          <a:lstStyle>
            <a:lvl1pPr algn="l">
              <a:defRPr sz="16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33975" y="846138"/>
            <a:ext cx="4473575" cy="4993760"/>
          </a:xfrm>
        </p:spPr>
        <p:txBody>
          <a:bodyPr lIns="28001" tIns="28001" rIns="28001" bIns="28001" anchor="t" anchorCtr="0"/>
          <a:lstStyle>
            <a:lvl1pPr marL="0" indent="0" algn="l">
              <a:buNone/>
              <a:defRPr sz="16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555625" y="846138"/>
            <a:ext cx="4473575" cy="4993760"/>
          </a:xfrm>
        </p:spPr>
        <p:txBody>
          <a:bodyPr lIns="28001" tIns="28001" rIns="28001" bIns="28001" anchor="t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80018" y="161020"/>
            <a:ext cx="9520590" cy="350044"/>
          </a:xfrm>
          <a:prstGeom prst="roundRect">
            <a:avLst>
              <a:gd name="adj" fmla="val 9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7018" y="616077"/>
            <a:ext cx="9513590" cy="5432679"/>
          </a:xfrm>
          <a:prstGeom prst="roundRect">
            <a:avLst>
              <a:gd name="adj" fmla="val 519"/>
            </a:avLst>
          </a:prstGeom>
          <a:solidFill>
            <a:schemeClr val="bg1"/>
          </a:solidFill>
          <a:ln w="12700">
            <a:solidFill>
              <a:srgbClr val="CCCCCC"/>
            </a:solidFill>
          </a:ln>
          <a:effectLst>
            <a:outerShdw blurRad="508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793" y="174042"/>
            <a:ext cx="7946007" cy="324000"/>
          </a:xfrm>
          <a:prstGeom prst="rect">
            <a:avLst/>
          </a:prstGeom>
        </p:spPr>
        <p:txBody>
          <a:bodyPr vert="horz" lIns="28800" tIns="28800" rIns="28800" bIns="2880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625" y="846138"/>
            <a:ext cx="9112250" cy="4993760"/>
          </a:xfrm>
          <a:prstGeom prst="rect">
            <a:avLst/>
          </a:prstGeom>
        </p:spPr>
        <p:txBody>
          <a:bodyPr vert="horz" lIns="28001" tIns="28001" rIns="28001" bIns="28001" rtlCol="0" anchor="t" anchorCtr="0"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625" y="6108412"/>
            <a:ext cx="8877175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File name - Click Insert / Header &amp; Footer to edit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432800" y="6089985"/>
            <a:ext cx="398532" cy="174005"/>
          </a:xfrm>
          <a:prstGeom prst="rect">
            <a:avLst/>
          </a:prstGeom>
          <a:noFill/>
        </p:spPr>
        <p:txBody>
          <a:bodyPr wrap="square" lIns="50402" tIns="25201" rIns="50402" bIns="25201" rtlCol="0" anchor="t" anchorCtr="0">
            <a:spAutoFit/>
          </a:bodyPr>
          <a:lstStyle/>
          <a:p>
            <a:pPr algn="r"/>
            <a:fld id="{565D7598-A5CC-4575-923B-49F88989FBB4}" type="slidenum">
              <a:rPr lang="en-US" sz="800" smtClean="0">
                <a:solidFill>
                  <a:srgbClr val="7F7F7F"/>
                </a:solidFill>
              </a:rPr>
              <a:pPr algn="r"/>
              <a:t>‹Nr.›</a:t>
            </a:fld>
            <a:endParaRPr lang="en-US" sz="800" dirty="0">
              <a:solidFill>
                <a:srgbClr val="7F7F7F"/>
              </a:solidFill>
            </a:endParaRPr>
          </a:p>
        </p:txBody>
      </p:sp>
      <p:pic>
        <p:nvPicPr>
          <p:cNvPr id="2050" name="Picture 2" descr="M:\CI\Corporate_Design\ab_2008\1_LOGO_FINAL\Heiler Software\png\Logo_heiler_cmyk_white_300dpi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800" y="214344"/>
            <a:ext cx="1100848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13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1008035" rtl="0" eaLnBrk="1" latinLnBrk="0" hangingPunct="1">
        <a:spcBef>
          <a:spcPct val="0"/>
        </a:spcBef>
        <a:buNone/>
        <a:defRPr sz="1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1008035" rtl="0" eaLnBrk="1" latinLnBrk="0" hangingPunct="1">
        <a:lnSpc>
          <a:spcPct val="140000"/>
        </a:lnSpc>
        <a:spcBef>
          <a:spcPts val="1600"/>
        </a:spcBef>
        <a:buClr>
          <a:schemeClr val="accent2"/>
        </a:buClr>
        <a:buSzPct val="125000"/>
        <a:buFont typeface="Frutiger LT Std 55 Roman" pitchFamily="34" charset="0"/>
        <a:buChar char="»"/>
        <a:defRPr sz="1600" kern="1200">
          <a:solidFill>
            <a:srgbClr val="404040"/>
          </a:solidFill>
          <a:latin typeface="+mn-lt"/>
          <a:ea typeface="+mn-ea"/>
          <a:cs typeface="+mn-cs"/>
        </a:defRPr>
      </a:lvl1pPr>
      <a:lvl2pPr marL="216000" indent="0" algn="l" defTabSz="1008035" rtl="0" eaLnBrk="1" latinLnBrk="0" hangingPunct="1">
        <a:lnSpc>
          <a:spcPct val="140000"/>
        </a:lnSpc>
        <a:spcBef>
          <a:spcPts val="0"/>
        </a:spcBef>
        <a:buFont typeface="Arial" pitchFamily="34" charset="0"/>
        <a:buNone/>
        <a:defRPr sz="1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216000" indent="0" algn="l" defTabSz="1008035" rtl="0" eaLnBrk="1" latinLnBrk="0" hangingPunct="1">
        <a:lnSpc>
          <a:spcPct val="140000"/>
        </a:lnSpc>
        <a:spcBef>
          <a:spcPts val="0"/>
        </a:spcBef>
        <a:buFont typeface="Arial" pitchFamily="34" charset="0"/>
        <a:buNone/>
        <a:defRPr sz="1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216000" indent="0" algn="l" defTabSz="1008035" rtl="0" eaLnBrk="1" latinLnBrk="0" hangingPunct="1">
        <a:lnSpc>
          <a:spcPct val="140000"/>
        </a:lnSpc>
        <a:spcBef>
          <a:spcPts val="0"/>
        </a:spcBef>
        <a:buFont typeface="Arial" pitchFamily="34" charset="0"/>
        <a:buNone/>
        <a:defRPr sz="1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16000" indent="0" algn="l" defTabSz="1008035" rtl="0" eaLnBrk="1" latinLnBrk="0" hangingPunct="1">
        <a:lnSpc>
          <a:spcPct val="140000"/>
        </a:lnSpc>
        <a:spcBef>
          <a:spcPts val="0"/>
        </a:spcBef>
        <a:buFont typeface="Arial" pitchFamily="34" charset="0"/>
        <a:buNone/>
        <a:defRPr sz="1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gella.de/articles/EclipseExtensionPoint/article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HPM Platform</a:t>
            </a:r>
            <a:endParaRPr lang="en-US" dirty="0"/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Heiler</a:t>
            </a:r>
            <a:r>
              <a:rPr lang="en-US" dirty="0" smtClean="0"/>
              <a:t> Product Manager Software Platform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7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HPM Distributed </a:t>
            </a:r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5" y="846138"/>
            <a:ext cx="9112250" cy="1788205"/>
          </a:xfrm>
        </p:spPr>
        <p:txBody>
          <a:bodyPr/>
          <a:lstStyle/>
          <a:p>
            <a:r>
              <a:rPr lang="en-US" dirty="0" smtClean="0"/>
              <a:t>HPM Platform is distributed</a:t>
            </a:r>
            <a:r>
              <a:rPr lang="de-DE" dirty="0" smtClean="0"/>
              <a:t> </a:t>
            </a:r>
            <a:r>
              <a:rPr lang="en-US" dirty="0" smtClean="0"/>
              <a:t>and supports multiple clients servers.</a:t>
            </a:r>
          </a:p>
          <a:p>
            <a:r>
              <a:rPr lang="de-DE" b="1" dirty="0" smtClean="0"/>
              <a:t>HPM </a:t>
            </a:r>
            <a:r>
              <a:rPr lang="en-US" b="1" dirty="0" smtClean="0"/>
              <a:t>communication framework </a:t>
            </a:r>
            <a:r>
              <a:rPr lang="en-US" dirty="0" smtClean="0"/>
              <a:t>is a communication bus of the platform.</a:t>
            </a:r>
          </a:p>
          <a:p>
            <a:r>
              <a:rPr lang="de-DE" b="1" dirty="0" smtClean="0"/>
              <a:t>Core</a:t>
            </a:r>
            <a:r>
              <a:rPr lang="de-DE" dirty="0" smtClean="0"/>
              <a:t> – </a:t>
            </a:r>
            <a:r>
              <a:rPr lang="en-US" dirty="0" smtClean="0"/>
              <a:t>is a part of the application and platform logic which is deployed on the server and client sides (shared logic).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947057" y="4508515"/>
            <a:ext cx="8262258" cy="648920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Communication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bus</a:t>
            </a:r>
            <a:endParaRPr lang="en-US" sz="1600" b="1" dirty="0"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(HPM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communication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framework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947057" y="3402333"/>
            <a:ext cx="1861457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6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Client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3614055" y="3402334"/>
            <a:ext cx="2950031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6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Core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7347858" y="3402335"/>
            <a:ext cx="1861457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6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Server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500741" y="2721429"/>
            <a:ext cx="6509657" cy="2688771"/>
          </a:xfrm>
          <a:prstGeom prst="roundRect">
            <a:avLst>
              <a:gd name="adj" fmla="val 4579"/>
            </a:avLst>
          </a:prstGeom>
          <a:noFill/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en-US" sz="1600" dirty="0" smtClean="0">
              <a:solidFill>
                <a:srgbClr val="404040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139159" y="3233058"/>
            <a:ext cx="6509657" cy="2634342"/>
          </a:xfrm>
          <a:prstGeom prst="roundRect">
            <a:avLst>
              <a:gd name="adj" fmla="val 4579"/>
            </a:avLst>
          </a:prstGeom>
          <a:noFill/>
          <a:ln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en-US" sz="1600" dirty="0" smtClean="0">
              <a:solidFill>
                <a:srgbClr val="40404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85799" y="2894504"/>
            <a:ext cx="1632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de-DE" sz="1600" i="1" dirty="0" smtClean="0">
                <a:solidFill>
                  <a:srgbClr val="404040"/>
                </a:solidFill>
              </a:rPr>
              <a:t>Client </a:t>
            </a:r>
            <a:r>
              <a:rPr lang="en-US" sz="1600" i="1" dirty="0" smtClean="0">
                <a:solidFill>
                  <a:srgbClr val="404040"/>
                </a:solidFill>
              </a:rPr>
              <a:t>context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908801" y="5419989"/>
            <a:ext cx="1632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de-DE" sz="1600" i="1" dirty="0" smtClean="0">
                <a:solidFill>
                  <a:srgbClr val="404040"/>
                </a:solidFill>
              </a:rPr>
              <a:t>Server </a:t>
            </a:r>
            <a:r>
              <a:rPr lang="en-US" sz="1600" i="1" dirty="0" smtClean="0">
                <a:solidFill>
                  <a:srgbClr val="404040"/>
                </a:solidFill>
              </a:rPr>
              <a:t>context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1491342" y="4069454"/>
            <a:ext cx="0" cy="43906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2318656" y="4058581"/>
            <a:ext cx="0" cy="43906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5758542" y="4058580"/>
            <a:ext cx="0" cy="43906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4354285" y="4069454"/>
            <a:ext cx="0" cy="43906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7641771" y="4069456"/>
            <a:ext cx="0" cy="43906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8850085" y="4047695"/>
            <a:ext cx="0" cy="43906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5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HPM </a:t>
            </a:r>
            <a:r>
              <a:rPr lang="de-DE" dirty="0" err="1" smtClean="0"/>
              <a:t>Platform</a:t>
            </a:r>
            <a:r>
              <a:rPr lang="de-DE" dirty="0" smtClean="0"/>
              <a:t> </a:t>
            </a:r>
            <a:r>
              <a:rPr lang="de-DE" dirty="0" err="1" smtClean="0"/>
              <a:t>technology</a:t>
            </a:r>
            <a:r>
              <a:rPr lang="de-DE" dirty="0" smtClean="0"/>
              <a:t> </a:t>
            </a:r>
            <a:r>
              <a:rPr lang="de-DE" dirty="0" err="1" smtClean="0"/>
              <a:t>stack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Java 6</a:t>
            </a:r>
          </a:p>
          <a:p>
            <a:r>
              <a:rPr lang="de-DE" dirty="0" err="1" smtClean="0"/>
              <a:t>OSGi</a:t>
            </a:r>
            <a:r>
              <a:rPr lang="de-DE" dirty="0" smtClean="0"/>
              <a:t> </a:t>
            </a:r>
            <a:r>
              <a:rPr lang="de-DE" dirty="0" err="1" smtClean="0"/>
              <a:t>equinox</a:t>
            </a:r>
            <a:endParaRPr lang="de-DE" dirty="0" smtClean="0"/>
          </a:p>
          <a:p>
            <a:r>
              <a:rPr lang="de-DE" dirty="0" err="1" smtClean="0"/>
              <a:t>Eclipse</a:t>
            </a:r>
            <a:r>
              <a:rPr lang="de-DE" dirty="0" smtClean="0"/>
              <a:t> RCP</a:t>
            </a:r>
          </a:p>
          <a:p>
            <a:r>
              <a:rPr lang="de-DE" dirty="0" err="1" smtClean="0"/>
              <a:t>Eclipse</a:t>
            </a:r>
            <a:r>
              <a:rPr lang="de-DE" dirty="0" smtClean="0"/>
              <a:t> Modeling Framework (EMF)</a:t>
            </a:r>
          </a:p>
          <a:p>
            <a:r>
              <a:rPr lang="de-DE" dirty="0" smtClean="0"/>
              <a:t>Service Data Objects (SDO)</a:t>
            </a:r>
          </a:p>
          <a:p>
            <a:r>
              <a:rPr lang="de-DE" dirty="0" err="1" smtClean="0"/>
              <a:t>Hibernate</a:t>
            </a:r>
            <a:r>
              <a:rPr lang="de-DE" dirty="0" smtClean="0"/>
              <a:t>/JPA, JDBC</a:t>
            </a:r>
          </a:p>
          <a:p>
            <a:r>
              <a:rPr lang="de-DE" dirty="0" smtClean="0"/>
              <a:t>Webservices (Axis2 , REST JAX-RS)</a:t>
            </a:r>
          </a:p>
          <a:p>
            <a:r>
              <a:rPr lang="de-DE" dirty="0" smtClean="0"/>
              <a:t>JBPM (Workflows)</a:t>
            </a:r>
          </a:p>
          <a:p>
            <a:r>
              <a:rPr lang="de-DE" dirty="0" smtClean="0"/>
              <a:t>Servlets (</a:t>
            </a:r>
            <a:r>
              <a:rPr lang="de-DE" dirty="0" err="1" smtClean="0"/>
              <a:t>Jetty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Apache </a:t>
            </a:r>
            <a:r>
              <a:rPr lang="de-DE" dirty="0" err="1" smtClean="0"/>
              <a:t>commons</a:t>
            </a:r>
            <a:endParaRPr lang="de-DE" dirty="0" smtClean="0"/>
          </a:p>
          <a:p>
            <a:r>
              <a:rPr lang="de-DE" dirty="0" err="1" smtClean="0"/>
              <a:t>Quartz</a:t>
            </a:r>
            <a:endParaRPr lang="de-DE" dirty="0" smtClean="0"/>
          </a:p>
          <a:p>
            <a:r>
              <a:rPr lang="de-DE" dirty="0" err="1" smtClean="0"/>
              <a:t>EHCache</a:t>
            </a:r>
            <a:endParaRPr lang="de-DE" dirty="0" smtClean="0"/>
          </a:p>
          <a:p>
            <a:r>
              <a:rPr lang="de-DE" dirty="0" smtClean="0"/>
              <a:t>Oracle 10g, 11g</a:t>
            </a:r>
          </a:p>
          <a:p>
            <a:r>
              <a:rPr lang="de-DE" dirty="0" smtClean="0"/>
              <a:t>MS SQL Server 2005, 2008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9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components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738883" y="2936303"/>
            <a:ext cx="8640960" cy="429767"/>
          </a:xfrm>
        </p:spPr>
        <p:txBody>
          <a:bodyPr/>
          <a:lstStyle/>
          <a:p>
            <a:r>
              <a:rPr lang="en-US" dirty="0" smtClean="0"/>
              <a:t>Data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2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layer (I)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 model </a:t>
            </a:r>
            <a:r>
              <a:rPr lang="en-US" dirty="0" smtClean="0"/>
              <a:t>repository</a:t>
            </a:r>
          </a:p>
          <a:p>
            <a:pPr lvl="1"/>
            <a:r>
              <a:rPr lang="en-US" dirty="0" smtClean="0"/>
              <a:t>Defines domain model structure: entities, attributes, relations. </a:t>
            </a:r>
          </a:p>
          <a:p>
            <a:pPr lvl="1"/>
            <a:r>
              <a:rPr lang="en-US" dirty="0" smtClean="0"/>
              <a:t>Defines meta information needed for domain objects presentation, persistence, validation, audit, security.</a:t>
            </a:r>
          </a:p>
          <a:p>
            <a:pPr lvl="1"/>
            <a:r>
              <a:rPr lang="en-US" dirty="0" smtClean="0"/>
              <a:t>Defines types of logical filters (logical keys) for (sub)entity containers.</a:t>
            </a:r>
          </a:p>
          <a:p>
            <a:pPr lvl="1"/>
            <a:r>
              <a:rPr lang="en-US" dirty="0" smtClean="0"/>
              <a:t>Can be modified by non-developer.</a:t>
            </a:r>
          </a:p>
          <a:p>
            <a:pPr lvl="1"/>
            <a:r>
              <a:rPr lang="en-US" dirty="0" smtClean="0"/>
              <a:t>Is a run-time model - no code generation is performed using the model.</a:t>
            </a:r>
            <a:endParaRPr lang="en-US" dirty="0"/>
          </a:p>
          <a:p>
            <a:r>
              <a:rPr lang="en-US" dirty="0"/>
              <a:t>Data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Detail model – runtime container for a single business entity including its containments (sub-entities)</a:t>
            </a:r>
          </a:p>
          <a:p>
            <a:pPr lvl="1"/>
            <a:r>
              <a:rPr lang="en-US" dirty="0" smtClean="0"/>
              <a:t>List model – read-only table container for large sets of business entities which data graphs are projected on table rows.</a:t>
            </a:r>
          </a:p>
          <a:p>
            <a:pPr lvl="1"/>
            <a:r>
              <a:rPr lang="en-US" dirty="0" smtClean="0"/>
              <a:t>Report – internal structure which represents a set of business entities IDs, produced by search query.</a:t>
            </a:r>
          </a:p>
          <a:p>
            <a:pPr lvl="1"/>
            <a:r>
              <a:rPr lang="en-US" dirty="0" smtClean="0"/>
              <a:t>Entity Proxy – identity object for business entities</a:t>
            </a:r>
          </a:p>
          <a:p>
            <a:r>
              <a:rPr lang="en-US" dirty="0" smtClean="0"/>
              <a:t>Data navigation</a:t>
            </a:r>
          </a:p>
          <a:p>
            <a:pPr lvl="1"/>
            <a:r>
              <a:rPr lang="en-US" dirty="0" smtClean="0"/>
              <a:t>Utility objects and services used to define navigation paths and filters on graphs of business entities </a:t>
            </a:r>
          </a:p>
          <a:p>
            <a:pPr lvl="1"/>
            <a:r>
              <a:rPr lang="en-US" dirty="0" smtClean="0"/>
              <a:t>Used in run-time by detail models and list models. Main elements: </a:t>
            </a:r>
            <a:r>
              <a:rPr lang="en-US" dirty="0" err="1" smtClean="0"/>
              <a:t>FieldPath</a:t>
            </a:r>
            <a:r>
              <a:rPr lang="en-US" dirty="0" smtClean="0"/>
              <a:t>, </a:t>
            </a:r>
            <a:r>
              <a:rPr lang="en-US" dirty="0" err="1" smtClean="0"/>
              <a:t>EntityPath</a:t>
            </a:r>
            <a:r>
              <a:rPr lang="en-US" dirty="0" smtClean="0"/>
              <a:t>, </a:t>
            </a:r>
            <a:r>
              <a:rPr lang="en-US" dirty="0" err="1" smtClean="0"/>
              <a:t>LogicalKey</a:t>
            </a:r>
            <a:endParaRPr lang="en-US" dirty="0" smtClean="0"/>
          </a:p>
          <a:p>
            <a:r>
              <a:rPr lang="en-US" dirty="0" smtClean="0"/>
              <a:t>Audit</a:t>
            </a:r>
          </a:p>
          <a:p>
            <a:pPr lvl="1"/>
            <a:r>
              <a:rPr lang="en-US" dirty="0" smtClean="0"/>
              <a:t>Data modification audit. Can customized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layer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access </a:t>
            </a:r>
            <a:r>
              <a:rPr lang="en-US" dirty="0" smtClean="0"/>
              <a:t>engine</a:t>
            </a:r>
          </a:p>
          <a:p>
            <a:pPr lvl="1"/>
            <a:r>
              <a:rPr lang="en-US" dirty="0" smtClean="0"/>
              <a:t>Detail model objects operations: Create Read Update Delete (CRUD). </a:t>
            </a:r>
          </a:p>
          <a:p>
            <a:pPr lvl="1"/>
            <a:r>
              <a:rPr lang="en-US" dirty="0" smtClean="0"/>
              <a:t>List model objects loading</a:t>
            </a:r>
          </a:p>
          <a:p>
            <a:pPr lvl="1"/>
            <a:r>
              <a:rPr lang="en-US" dirty="0" smtClean="0"/>
              <a:t>Business entities change notifications</a:t>
            </a:r>
          </a:p>
          <a:p>
            <a:pPr lvl="1"/>
            <a:r>
              <a:rPr lang="en-US" dirty="0" smtClean="0"/>
              <a:t>Transparently works on client and server side (same interfaces)</a:t>
            </a:r>
            <a:endParaRPr lang="en-US" dirty="0"/>
          </a:p>
          <a:p>
            <a:r>
              <a:rPr lang="en-US" dirty="0" smtClean="0"/>
              <a:t>Command framework</a:t>
            </a:r>
          </a:p>
          <a:p>
            <a:pPr lvl="1"/>
            <a:r>
              <a:rPr lang="en-US" dirty="0" smtClean="0"/>
              <a:t>Pluggable framework which is used to edit business entities. </a:t>
            </a:r>
          </a:p>
          <a:p>
            <a:pPr lvl="1"/>
            <a:r>
              <a:rPr lang="en-US" dirty="0" smtClean="0"/>
              <a:t>Provides declarative extension points to hook any kinds of entity or entity fields modifications</a:t>
            </a:r>
          </a:p>
          <a:p>
            <a:pPr lvl="1"/>
            <a:r>
              <a:rPr lang="en-US" dirty="0" smtClean="0"/>
              <a:t>Extensions are contributes pro field or entity using identifiers from repository.</a:t>
            </a:r>
          </a:p>
          <a:p>
            <a:pPr lvl="1"/>
            <a:r>
              <a:rPr lang="en-US" dirty="0" smtClean="0"/>
              <a:t>Intended to be used for custom business logic implementations. </a:t>
            </a:r>
          </a:p>
          <a:p>
            <a:r>
              <a:rPr lang="en-US" dirty="0"/>
              <a:t>Data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Managed by Access Control Lists (ACL), Qualified Field Permissions, Action rights.</a:t>
            </a:r>
            <a:endParaRPr lang="en-US" dirty="0"/>
          </a:p>
          <a:p>
            <a:r>
              <a:rPr lang="en-US" dirty="0"/>
              <a:t>Data </a:t>
            </a:r>
            <a:r>
              <a:rPr lang="en-US" dirty="0" smtClean="0"/>
              <a:t>Search</a:t>
            </a:r>
          </a:p>
          <a:p>
            <a:pPr marL="444600" lvl="1" indent="-228600">
              <a:buFont typeface="+mj-lt"/>
              <a:buAutoNum type="arabicPeriod"/>
            </a:pPr>
            <a:r>
              <a:rPr lang="en-US" dirty="0" smtClean="0"/>
              <a:t>Entity search framework: provides search expressions framework which can be used to define search conditions using entity field paths. Search query result is a list of entities IDs which satisfy given logical search criteria.</a:t>
            </a:r>
          </a:p>
          <a:p>
            <a:pPr marL="444600" lvl="1" indent="-228600">
              <a:buFont typeface="+mj-lt"/>
              <a:buAutoNum type="arabicPeriod"/>
            </a:pPr>
            <a:r>
              <a:rPr lang="en-US" dirty="0" smtClean="0"/>
              <a:t>Reporting framework: provides services to run predefined search queries in a form of a DB stored procedure.</a:t>
            </a:r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8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Model Repository – meta model (</a:t>
            </a:r>
            <a:r>
              <a:rPr lang="en-US" dirty="0" err="1" smtClean="0"/>
              <a:t>EntityType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555625" y="846139"/>
            <a:ext cx="8877175" cy="1817162"/>
          </a:xfrm>
        </p:spPr>
        <p:txBody>
          <a:bodyPr/>
          <a:lstStyle/>
          <a:p>
            <a:r>
              <a:rPr lang="en-US" dirty="0" smtClean="0"/>
              <a:t>Standard entity relation model (graph structure).</a:t>
            </a:r>
          </a:p>
          <a:p>
            <a:pPr lvl="1"/>
            <a:r>
              <a:rPr lang="en-US" dirty="0" err="1" smtClean="0"/>
              <a:t>EntityType</a:t>
            </a:r>
            <a:r>
              <a:rPr lang="en-US" dirty="0" smtClean="0"/>
              <a:t> – business entity. </a:t>
            </a:r>
            <a:r>
              <a:rPr lang="en-US" sz="1100" i="1" u="sng" dirty="0" smtClean="0"/>
              <a:t>Do not let ‘Type’ part mislead you, think about a </a:t>
            </a:r>
            <a:r>
              <a:rPr lang="en-US" sz="1100" i="1" u="sng" dirty="0" err="1" smtClean="0"/>
              <a:t>EntityType</a:t>
            </a:r>
            <a:r>
              <a:rPr lang="en-US" sz="1100" i="1" u="sng" dirty="0" smtClean="0"/>
              <a:t> as a business entity!</a:t>
            </a:r>
            <a:r>
              <a:rPr lang="en-US" u="sng" dirty="0"/>
              <a:t> </a:t>
            </a:r>
            <a:endParaRPr lang="en-US" u="sng" dirty="0" smtClean="0"/>
          </a:p>
          <a:p>
            <a:pPr lvl="1"/>
            <a:r>
              <a:rPr lang="en-US" dirty="0" err="1" smtClean="0"/>
              <a:t>EntityTypes</a:t>
            </a:r>
            <a:r>
              <a:rPr lang="en-US" dirty="0" smtClean="0"/>
              <a:t> contain </a:t>
            </a:r>
            <a:r>
              <a:rPr lang="en-US" dirty="0" err="1" smtClean="0"/>
              <a:t>FieldTypes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EntityTypes</a:t>
            </a:r>
            <a:r>
              <a:rPr lang="en-US" dirty="0" smtClean="0"/>
              <a:t> contain other </a:t>
            </a:r>
            <a:r>
              <a:rPr lang="en-US" dirty="0" err="1" smtClean="0"/>
              <a:t>entityTypes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EntityTypes</a:t>
            </a:r>
            <a:r>
              <a:rPr lang="en-US" dirty="0"/>
              <a:t> which do not have parent </a:t>
            </a:r>
            <a:r>
              <a:rPr lang="en-US" dirty="0" err="1"/>
              <a:t>EntityTypes</a:t>
            </a:r>
            <a:r>
              <a:rPr lang="en-US" dirty="0"/>
              <a:t> are called </a:t>
            </a:r>
            <a:r>
              <a:rPr lang="en-US" b="1" dirty="0"/>
              <a:t>root </a:t>
            </a:r>
            <a:r>
              <a:rPr lang="en-US" b="1" dirty="0" err="1" smtClean="0"/>
              <a:t>entityTypes</a:t>
            </a:r>
            <a:r>
              <a:rPr lang="en-US" b="1" dirty="0" smtClean="0"/>
              <a:t> </a:t>
            </a:r>
            <a:r>
              <a:rPr lang="en-US" dirty="0" smtClean="0"/>
              <a:t>(not shown on the diagram). </a:t>
            </a:r>
            <a:endParaRPr lang="en-US" dirty="0"/>
          </a:p>
          <a:p>
            <a:pPr lvl="1"/>
            <a:r>
              <a:rPr lang="en-US" dirty="0" err="1"/>
              <a:t>EntityTypes</a:t>
            </a:r>
            <a:r>
              <a:rPr lang="en-US" dirty="0"/>
              <a:t> which </a:t>
            </a:r>
            <a:r>
              <a:rPr lang="en-US" dirty="0" smtClean="0"/>
              <a:t>do have </a:t>
            </a:r>
            <a:r>
              <a:rPr lang="en-US" dirty="0"/>
              <a:t>parent </a:t>
            </a:r>
            <a:r>
              <a:rPr lang="en-US" dirty="0" err="1"/>
              <a:t>EntityTypes</a:t>
            </a:r>
            <a:r>
              <a:rPr lang="en-US" dirty="0"/>
              <a:t> are called </a:t>
            </a:r>
            <a:r>
              <a:rPr lang="en-US" b="1" dirty="0" smtClean="0"/>
              <a:t>sub </a:t>
            </a:r>
            <a:r>
              <a:rPr lang="en-US" b="1" dirty="0" err="1" smtClean="0"/>
              <a:t>entityTypes</a:t>
            </a:r>
            <a:r>
              <a:rPr lang="en-US" b="1" dirty="0" smtClean="0"/>
              <a:t> </a:t>
            </a:r>
            <a:r>
              <a:rPr lang="en-US" dirty="0"/>
              <a:t>(not shown on the diagram)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FieldTypes</a:t>
            </a:r>
            <a:r>
              <a:rPr lang="en-US" dirty="0" smtClean="0"/>
              <a:t> may reference other root </a:t>
            </a:r>
            <a:r>
              <a:rPr lang="en-US" dirty="0" err="1" smtClean="0"/>
              <a:t>EntityTypes</a:t>
            </a:r>
            <a:r>
              <a:rPr lang="en-US" dirty="0" smtClean="0"/>
              <a:t> (one-to-many relation).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9" y="3417904"/>
            <a:ext cx="4576618" cy="123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138" y="2566826"/>
            <a:ext cx="30289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800923" y="3151467"/>
            <a:ext cx="1274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400" i="1" dirty="0" smtClean="0">
                <a:solidFill>
                  <a:srgbClr val="404040"/>
                </a:solidFill>
              </a:rPr>
              <a:t>Example: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55625" y="2947413"/>
            <a:ext cx="2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400" i="1" dirty="0" smtClean="0">
                <a:solidFill>
                  <a:srgbClr val="404040"/>
                </a:solidFill>
              </a:rPr>
              <a:t>Entity relation meta model:</a:t>
            </a:r>
          </a:p>
        </p:txBody>
      </p:sp>
    </p:spTree>
    <p:extLst>
      <p:ext uri="{BB962C8B-B14F-4D97-AF65-F5344CB8AC3E}">
        <p14:creationId xmlns:p14="http://schemas.microsoft.com/office/powerpoint/2010/main" val="249544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Model Repository – meta model </a:t>
            </a:r>
            <a:r>
              <a:rPr lang="en-US" dirty="0" smtClean="0"/>
              <a:t>(Runtime Elements)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err="1" smtClean="0"/>
              <a:t>ProxyType</a:t>
            </a:r>
            <a:r>
              <a:rPr lang="en-US" dirty="0" smtClean="0"/>
              <a:t> – defines “identity” object for </a:t>
            </a:r>
            <a:r>
              <a:rPr lang="en-US" dirty="0" err="1" smtClean="0"/>
              <a:t>EntityType</a:t>
            </a:r>
            <a:r>
              <a:rPr lang="en-US" dirty="0" smtClean="0"/>
              <a:t>. 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Proxy is a small lightweight object which contains values (ids) which uniquely identify business entity instance. 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err="1" smtClean="0"/>
              <a:t>ProxyType</a:t>
            </a:r>
            <a:r>
              <a:rPr lang="en-US" dirty="0" smtClean="0"/>
              <a:t> defines proxy java class and information how to instantiate proxy in run-time (references to </a:t>
            </a:r>
            <a:r>
              <a:rPr lang="en-US" dirty="0" err="1" smtClean="0"/>
              <a:t>fieldTypes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LogicalKeyType</a:t>
            </a:r>
            <a:r>
              <a:rPr lang="en-US" dirty="0" smtClean="0"/>
              <a:t> – defines  parameter type of “logical filters” in </a:t>
            </a:r>
            <a:r>
              <a:rPr lang="en-US" dirty="0" err="1" smtClean="0"/>
              <a:t>entityType</a:t>
            </a:r>
            <a:r>
              <a:rPr lang="en-US" dirty="0" smtClean="0"/>
              <a:t> containers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Logical filter in the container constrict set of elements. You can think about it as a data dimension. 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For example imagine a list of article descriptions in different languages, here language id defines a language dimension. </a:t>
            </a:r>
            <a:r>
              <a:rPr lang="en-US" dirty="0" err="1" smtClean="0"/>
              <a:t>LogicalKey</a:t>
            </a:r>
            <a:r>
              <a:rPr lang="en-US" dirty="0" smtClean="0"/>
              <a:t>, which points to language id </a:t>
            </a:r>
            <a:r>
              <a:rPr lang="en-US" dirty="0" err="1" smtClean="0"/>
              <a:t>fieldType</a:t>
            </a:r>
            <a:r>
              <a:rPr lang="en-US" dirty="0" smtClean="0"/>
              <a:t> defines a logical filter parameter type. </a:t>
            </a:r>
            <a:r>
              <a:rPr lang="en-US" dirty="0" err="1" smtClean="0"/>
              <a:t>EntitType</a:t>
            </a:r>
            <a:r>
              <a:rPr lang="en-US" dirty="0" smtClean="0"/>
              <a:t> may have many different logical key and respectively many dimensions.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692" y="1792288"/>
            <a:ext cx="370522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30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Model Repository – meta model </a:t>
            </a:r>
            <a:r>
              <a:rPr lang="en-US" dirty="0" smtClean="0"/>
              <a:t>(Entity)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>
          <a:xfrm>
            <a:off x="470571" y="846137"/>
            <a:ext cx="5086850" cy="4853327"/>
          </a:xfrm>
        </p:spPr>
        <p:txBody>
          <a:bodyPr/>
          <a:lstStyle/>
          <a:p>
            <a:r>
              <a:rPr lang="en-US" dirty="0" smtClean="0"/>
              <a:t>Repository entity element – façade of the </a:t>
            </a:r>
            <a:r>
              <a:rPr lang="en-US" dirty="0" err="1" smtClean="0"/>
              <a:t>EntityType</a:t>
            </a:r>
            <a:endParaRPr lang="en-US" dirty="0" smtClean="0"/>
          </a:p>
          <a:p>
            <a:r>
              <a:rPr lang="en-US" dirty="0"/>
              <a:t>Entity delegates most of the business entity definition to </a:t>
            </a:r>
            <a:r>
              <a:rPr lang="en-US" dirty="0" err="1" smtClean="0"/>
              <a:t>EntityType</a:t>
            </a:r>
            <a:endParaRPr lang="en-US" dirty="0" smtClean="0"/>
          </a:p>
          <a:p>
            <a:r>
              <a:rPr lang="en-US" dirty="0" smtClean="0"/>
              <a:t>Every business entity is represented by entity element in the repository </a:t>
            </a:r>
          </a:p>
          <a:p>
            <a:r>
              <a:rPr lang="en-US" dirty="0" smtClean="0"/>
              <a:t>Represents part of business entity definition which can be safely customized. </a:t>
            </a:r>
          </a:p>
          <a:p>
            <a:pPr lvl="1"/>
            <a:r>
              <a:rPr lang="en-US" dirty="0" smtClean="0"/>
              <a:t>Example: set entity I18N label</a:t>
            </a:r>
          </a:p>
          <a:p>
            <a:r>
              <a:rPr lang="en-US" dirty="0" smtClean="0"/>
              <a:t>Different entities may reference to the same </a:t>
            </a:r>
            <a:r>
              <a:rPr lang="en-US" dirty="0" err="1" smtClean="0"/>
              <a:t>EntityType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PurchasePrice</a:t>
            </a:r>
            <a:r>
              <a:rPr lang="en-US" dirty="0" smtClean="0"/>
              <a:t> and </a:t>
            </a:r>
            <a:r>
              <a:rPr lang="en-US" dirty="0" err="1" smtClean="0"/>
              <a:t>SellingPrice</a:t>
            </a:r>
            <a:r>
              <a:rPr lang="en-US" dirty="0" smtClean="0"/>
              <a:t> are different entities but reference to the same </a:t>
            </a:r>
            <a:r>
              <a:rPr lang="en-US" dirty="0" err="1" smtClean="0"/>
              <a:t>ArticlePriceType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27" y="1994070"/>
            <a:ext cx="37338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54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Model Repository – meta model </a:t>
            </a:r>
            <a:r>
              <a:rPr lang="en-US" dirty="0" smtClean="0"/>
              <a:t>(Complete)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446314" y="751115"/>
            <a:ext cx="1360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800" dirty="0" smtClean="0">
                <a:solidFill>
                  <a:srgbClr val="404040"/>
                </a:solidFill>
              </a:rPr>
              <a:t>Complete Repository</a:t>
            </a:r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667" y="846138"/>
            <a:ext cx="6056165" cy="4994275"/>
          </a:xfrm>
        </p:spPr>
      </p:pic>
    </p:spTree>
    <p:extLst>
      <p:ext uri="{BB962C8B-B14F-4D97-AF65-F5344CB8AC3E}">
        <p14:creationId xmlns:p14="http://schemas.microsoft.com/office/powerpoint/2010/main" val="137433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Domain Model </a:t>
            </a:r>
            <a:r>
              <a:rPr lang="it-IT" dirty="0" err="1"/>
              <a:t>Repository</a:t>
            </a:r>
            <a:r>
              <a:rPr lang="it-IT" dirty="0"/>
              <a:t> – meta model </a:t>
            </a:r>
            <a:r>
              <a:rPr lang="it-IT" dirty="0" smtClean="0"/>
              <a:t>(</a:t>
            </a:r>
            <a:r>
              <a:rPr lang="it-IT" dirty="0" err="1" smtClean="0"/>
              <a:t>other</a:t>
            </a:r>
            <a:r>
              <a:rPr lang="it-IT" dirty="0" smtClean="0"/>
              <a:t>  </a:t>
            </a:r>
            <a:r>
              <a:rPr lang="it-IT" dirty="0" err="1" smtClean="0"/>
              <a:t>elements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</a:p>
          <a:p>
            <a:pPr lvl="1"/>
            <a:r>
              <a:rPr lang="en-US" dirty="0" smtClean="0"/>
              <a:t>Defines permission types for entities</a:t>
            </a:r>
          </a:p>
          <a:p>
            <a:r>
              <a:rPr lang="en-US" dirty="0" smtClean="0"/>
              <a:t>Enumerations</a:t>
            </a:r>
          </a:p>
          <a:p>
            <a:pPr lvl="1"/>
            <a:r>
              <a:rPr lang="en-US" dirty="0" smtClean="0"/>
              <a:t>Domain model enumerations. Example: country codes.</a:t>
            </a:r>
          </a:p>
          <a:p>
            <a:pPr lvl="1"/>
            <a:r>
              <a:rPr lang="en-US" dirty="0" smtClean="0"/>
              <a:t>Values can be hard-coded in the repository or populated in run-time using </a:t>
            </a:r>
            <a:r>
              <a:rPr lang="en-US" dirty="0" err="1" smtClean="0"/>
              <a:t>EnumerationValueProvider</a:t>
            </a:r>
            <a:r>
              <a:rPr lang="en-US" dirty="0" smtClean="0"/>
              <a:t> extensions.</a:t>
            </a:r>
          </a:p>
          <a:p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For presentation only</a:t>
            </a:r>
          </a:p>
          <a:p>
            <a:pPr lvl="1"/>
            <a:r>
              <a:rPr lang="en-US" dirty="0" smtClean="0"/>
              <a:t>Categories are used to group entity fields in the UI. </a:t>
            </a:r>
          </a:p>
          <a:p>
            <a:r>
              <a:rPr lang="en-US" dirty="0" smtClean="0"/>
              <a:t>Logical keys for entities </a:t>
            </a:r>
          </a:p>
          <a:p>
            <a:pPr lvl="1"/>
            <a:r>
              <a:rPr lang="en-US" dirty="0" smtClean="0"/>
              <a:t>Defines logical keys for entity elements. References the </a:t>
            </a:r>
            <a:r>
              <a:rPr lang="en-US" dirty="0" err="1" smtClean="0"/>
              <a:t>LogicalKeytTypes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Logical key values can be hardcoded in the entity definition. In runtime it will work as a constant filter.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HPM  (technical definition)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Heiler</a:t>
            </a:r>
            <a:r>
              <a:rPr lang="en-US" dirty="0" smtClean="0"/>
              <a:t> </a:t>
            </a:r>
            <a:r>
              <a:rPr lang="en-US" dirty="0"/>
              <a:t>Product </a:t>
            </a:r>
            <a:r>
              <a:rPr lang="en-US" dirty="0" smtClean="0"/>
              <a:t>Manager - Product </a:t>
            </a:r>
            <a:r>
              <a:rPr lang="en-US" dirty="0"/>
              <a:t>Information Management (PIM) </a:t>
            </a:r>
            <a:r>
              <a:rPr lang="en-US" dirty="0" smtClean="0"/>
              <a:t>solution</a:t>
            </a:r>
            <a:endParaRPr lang="en-US" dirty="0"/>
          </a:p>
          <a:p>
            <a:r>
              <a:rPr lang="en-US" dirty="0" smtClean="0"/>
              <a:t>Is a client-server system used </a:t>
            </a:r>
            <a:r>
              <a:rPr lang="en-US" dirty="0"/>
              <a:t>to </a:t>
            </a:r>
            <a:r>
              <a:rPr lang="en-US" dirty="0" smtClean="0"/>
              <a:t>import, store</a:t>
            </a:r>
            <a:r>
              <a:rPr lang="en-US" dirty="0"/>
              <a:t>, </a:t>
            </a:r>
            <a:r>
              <a:rPr lang="en-US" dirty="0" smtClean="0"/>
              <a:t>manage and export </a:t>
            </a:r>
            <a:r>
              <a:rPr lang="en-US" dirty="0"/>
              <a:t>information about products</a:t>
            </a:r>
          </a:p>
          <a:p>
            <a:r>
              <a:rPr lang="en-US" dirty="0"/>
              <a:t>Provides rich user interfaces based on desktop </a:t>
            </a:r>
            <a:r>
              <a:rPr lang="en-US" dirty="0" smtClean="0"/>
              <a:t>client</a:t>
            </a:r>
            <a:endParaRPr lang="en-US" dirty="0"/>
          </a:p>
          <a:p>
            <a:r>
              <a:rPr lang="en-US" dirty="0"/>
              <a:t>Provides </a:t>
            </a:r>
            <a:r>
              <a:rPr lang="en-US" dirty="0" smtClean="0"/>
              <a:t>integration </a:t>
            </a:r>
            <a:r>
              <a:rPr lang="en-US" dirty="0"/>
              <a:t>interfaces with other systems</a:t>
            </a:r>
          </a:p>
          <a:p>
            <a:r>
              <a:rPr lang="en-US" dirty="0"/>
              <a:t>Highly customizable on </a:t>
            </a:r>
            <a:r>
              <a:rPr lang="en-US" dirty="0" smtClean="0"/>
              <a:t>technical and business level</a:t>
            </a:r>
          </a:p>
          <a:p>
            <a:r>
              <a:rPr lang="en-US" dirty="0" smtClean="0"/>
              <a:t>Optimized for large data volumes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HPM Platform 5.3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2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categories of the repository elements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attributes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Identifiers,  Data type, Object name</a:t>
            </a:r>
          </a:p>
          <a:p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I18N labels, documentation, UI elements references, UI label patterns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Persistence</a:t>
            </a:r>
          </a:p>
          <a:p>
            <a:pPr lvl="1"/>
            <a:r>
              <a:rPr lang="en-US" dirty="0" smtClean="0"/>
              <a:t>Attributes used to map fields and entities data to DB persistence models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Meta data for import, export, user tasks</a:t>
            </a:r>
          </a:p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Field values  constraints used by validation framework</a:t>
            </a:r>
          </a:p>
          <a:p>
            <a:r>
              <a:rPr lang="en-US" dirty="0" smtClean="0"/>
              <a:t>See </a:t>
            </a:r>
            <a:r>
              <a:rPr lang="en-US" dirty="0"/>
              <a:t>r</a:t>
            </a:r>
            <a:r>
              <a:rPr lang="en-US" dirty="0" smtClean="0"/>
              <a:t>epository documentation in SDK 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6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Repository is based on EMF technology and modeled using </a:t>
            </a:r>
            <a:r>
              <a:rPr lang="en-US" dirty="0" err="1" smtClean="0"/>
              <a:t>ECore</a:t>
            </a:r>
            <a:r>
              <a:rPr lang="en-US" dirty="0" smtClean="0"/>
              <a:t> model. </a:t>
            </a:r>
          </a:p>
          <a:p>
            <a:r>
              <a:rPr lang="en-US" dirty="0" smtClean="0"/>
              <a:t>Visual editor is available as a standalone application</a:t>
            </a:r>
          </a:p>
          <a:p>
            <a:r>
              <a:rPr lang="en-US" dirty="0" smtClean="0"/>
              <a:t>Repository model is stored in </a:t>
            </a:r>
            <a:r>
              <a:rPr lang="en-US" dirty="0" err="1" smtClean="0"/>
              <a:t>Repository.repository</a:t>
            </a:r>
            <a:r>
              <a:rPr lang="en-US" dirty="0" smtClean="0"/>
              <a:t> file in XML format. 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72" y="2458856"/>
            <a:ext cx="6601392" cy="346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56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navigation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Generic</a:t>
            </a:r>
            <a:r>
              <a:rPr lang="en-US" dirty="0" smtClean="0"/>
              <a:t> navigation on entity data graphs in runtime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Example: in the article data graph navigate to the article long description in English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Navigation paths are defined on domain data model, but not on data instances. 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Used on many places across platform: presentation, persistence, business rules,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Used by generic  import and export modules to define data mappings</a:t>
            </a:r>
          </a:p>
          <a:p>
            <a:r>
              <a:rPr lang="en-US" dirty="0" smtClean="0"/>
              <a:t>Navigation paths  defined by </a:t>
            </a:r>
            <a:r>
              <a:rPr lang="en-US" dirty="0" err="1" smtClean="0"/>
              <a:t>EntityPath</a:t>
            </a:r>
            <a:r>
              <a:rPr lang="en-US" dirty="0" smtClean="0"/>
              <a:t> and </a:t>
            </a:r>
            <a:r>
              <a:rPr lang="en-US" dirty="0" err="1" smtClean="0"/>
              <a:t>FieldPath</a:t>
            </a:r>
            <a:r>
              <a:rPr lang="en-US" dirty="0" smtClean="0"/>
              <a:t> in terms of repository elements </a:t>
            </a:r>
            <a:r>
              <a:rPr lang="en-US" dirty="0" err="1" smtClean="0"/>
              <a:t>EntityType</a:t>
            </a:r>
            <a:r>
              <a:rPr lang="en-US" dirty="0" smtClean="0"/>
              <a:t> and </a:t>
            </a:r>
            <a:r>
              <a:rPr lang="en-US" dirty="0" err="1" smtClean="0"/>
              <a:t>FieldType</a:t>
            </a:r>
            <a:endParaRPr lang="en-US" dirty="0" smtClean="0"/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err="1" smtClean="0"/>
              <a:t>EntityPath</a:t>
            </a:r>
            <a:r>
              <a:rPr lang="en-US" dirty="0" smtClean="0"/>
              <a:t> has start </a:t>
            </a:r>
            <a:r>
              <a:rPr lang="en-US" dirty="0" err="1" smtClean="0"/>
              <a:t>EntityType</a:t>
            </a:r>
            <a:r>
              <a:rPr lang="en-US" dirty="0" smtClean="0"/>
              <a:t> and target </a:t>
            </a:r>
            <a:r>
              <a:rPr lang="en-US" dirty="0" err="1" smtClean="0"/>
              <a:t>EntityType</a:t>
            </a:r>
            <a:endParaRPr lang="en-US" dirty="0" smtClean="0"/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err="1" smtClean="0"/>
              <a:t>FieldPath</a:t>
            </a:r>
            <a:r>
              <a:rPr lang="en-US" dirty="0" smtClean="0"/>
              <a:t> consists of </a:t>
            </a:r>
            <a:r>
              <a:rPr lang="en-US" dirty="0" err="1" smtClean="0"/>
              <a:t>EntityPath</a:t>
            </a:r>
            <a:r>
              <a:rPr lang="en-US" dirty="0" smtClean="0"/>
              <a:t> and pointer to repository </a:t>
            </a:r>
            <a:r>
              <a:rPr lang="en-US" dirty="0" err="1" smtClean="0"/>
              <a:t>FieldType</a:t>
            </a:r>
            <a:endParaRPr lang="en-US" dirty="0" smtClean="0"/>
          </a:p>
          <a:p>
            <a:r>
              <a:rPr lang="en-US" dirty="0" smtClean="0"/>
              <a:t>1:n relations in the </a:t>
            </a:r>
            <a:r>
              <a:rPr lang="en-US" dirty="0" err="1" smtClean="0"/>
              <a:t>EntityPath</a:t>
            </a:r>
            <a:r>
              <a:rPr lang="en-US" dirty="0" smtClean="0"/>
              <a:t> are resolved using logical keys</a:t>
            </a:r>
          </a:p>
          <a:p>
            <a:pPr lvl="1"/>
            <a:r>
              <a:rPr lang="en-US" dirty="0" smtClean="0"/>
              <a:t>To resolve ambiguity while navigating throw the container of elements you need to define values of logical keys of this container.  Logical keys values shell be set on the </a:t>
            </a:r>
            <a:r>
              <a:rPr lang="en-US" dirty="0" err="1" smtClean="0"/>
              <a:t>enityPath</a:t>
            </a:r>
            <a:r>
              <a:rPr lang="en-US" dirty="0"/>
              <a:t> </a:t>
            </a:r>
            <a:r>
              <a:rPr lang="en-US" dirty="0" smtClean="0"/>
              <a:t>object, it is called </a:t>
            </a:r>
            <a:r>
              <a:rPr lang="en-US" b="1" i="1" dirty="0" smtClean="0"/>
              <a:t>qualification</a:t>
            </a:r>
            <a:r>
              <a:rPr lang="en-US" dirty="0" smtClean="0"/>
              <a:t>. When all keys are set then entity path is </a:t>
            </a:r>
            <a:r>
              <a:rPr lang="en-US" b="1" i="1" dirty="0" smtClean="0"/>
              <a:t>full qualified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Example: path to article long description text in English.</a:t>
            </a:r>
          </a:p>
          <a:p>
            <a:pPr lvl="1"/>
            <a:r>
              <a:rPr lang="en-US" dirty="0" err="1" smtClean="0"/>
              <a:t>ArticleType</a:t>
            </a:r>
            <a:r>
              <a:rPr lang="en-US" dirty="0" smtClean="0"/>
              <a:t> -&gt; (</a:t>
            </a:r>
            <a:r>
              <a:rPr lang="en-US" dirty="0" err="1" smtClean="0"/>
              <a:t>logicalKey.langugageId</a:t>
            </a:r>
            <a:r>
              <a:rPr lang="en-US" dirty="0" smtClean="0"/>
              <a:t>=7) -&gt; </a:t>
            </a:r>
            <a:r>
              <a:rPr lang="en-US" dirty="0" err="1" smtClean="0"/>
              <a:t>ArticleLangData</a:t>
            </a:r>
            <a:r>
              <a:rPr lang="en-US" dirty="0" smtClean="0"/>
              <a:t>: </a:t>
            </a:r>
            <a:r>
              <a:rPr lang="en-US" dirty="0" err="1" smtClean="0"/>
              <a:t>LongDescriptionFieldType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275" y="871538"/>
            <a:ext cx="15335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35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logical keys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which is mapped </a:t>
            </a:r>
            <a:r>
              <a:rPr lang="en-US" dirty="0" smtClean="0"/>
              <a:t>to </a:t>
            </a:r>
            <a:r>
              <a:rPr lang="en-US" dirty="0"/>
              <a:t>a business field and this field can only take values from </a:t>
            </a:r>
            <a:r>
              <a:rPr lang="en-US" dirty="0" smtClean="0"/>
              <a:t>a predefined set - enumeration (example: language id)</a:t>
            </a:r>
            <a:endParaRPr lang="en-US" dirty="0"/>
          </a:p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which is mapped </a:t>
            </a:r>
            <a:r>
              <a:rPr lang="en-US" dirty="0" smtClean="0"/>
              <a:t>to a </a:t>
            </a:r>
            <a:r>
              <a:rPr lang="en-US" dirty="0"/>
              <a:t>business field and </a:t>
            </a:r>
            <a:r>
              <a:rPr lang="en-US" dirty="0" smtClean="0"/>
              <a:t>a field </a:t>
            </a:r>
            <a:r>
              <a:rPr lang="en-US" dirty="0"/>
              <a:t>value set is not </a:t>
            </a:r>
            <a:r>
              <a:rPr lang="en-US" dirty="0" smtClean="0"/>
              <a:t>predefined (example suppler id)</a:t>
            </a:r>
            <a:endParaRPr lang="en-US" dirty="0"/>
          </a:p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which value is a (irreversible) function of other field </a:t>
            </a:r>
            <a:r>
              <a:rPr lang="en-US" dirty="0" smtClean="0"/>
              <a:t>values (example: “valid at” price field)</a:t>
            </a:r>
            <a:endParaRPr lang="en-US" dirty="0"/>
          </a:p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mapped entity relation field (proxy field</a:t>
            </a:r>
            <a:r>
              <a:rPr lang="en-US" dirty="0" smtClean="0"/>
              <a:t>)</a:t>
            </a:r>
          </a:p>
          <a:p>
            <a:r>
              <a:rPr lang="de-DE" dirty="0" err="1" smtClean="0"/>
              <a:t>Combinations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also </a:t>
            </a:r>
            <a:r>
              <a:rPr lang="de-DE" dirty="0" err="1" smtClean="0"/>
              <a:t>possible</a:t>
            </a:r>
            <a:endParaRPr lang="en-US" dirty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7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models – entity proxy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 proxy is lightweight immutable object which contains entity unique identification data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It is a reference to entity item. 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Used in all data access methods and frameworks</a:t>
            </a:r>
          </a:p>
          <a:p>
            <a:r>
              <a:rPr lang="en-US" dirty="0" smtClean="0"/>
              <a:t>Every </a:t>
            </a:r>
            <a:r>
              <a:rPr lang="en-US" b="1" dirty="0" smtClean="0"/>
              <a:t>root</a:t>
            </a:r>
            <a:r>
              <a:rPr lang="en-US" dirty="0" smtClean="0"/>
              <a:t> </a:t>
            </a:r>
            <a:r>
              <a:rPr lang="en-US" dirty="0" err="1" smtClean="0"/>
              <a:t>EntityType</a:t>
            </a:r>
            <a:r>
              <a:rPr lang="en-US" dirty="0" smtClean="0"/>
              <a:t> (and every Entity) has its own java implementation of a Proxy interface</a:t>
            </a:r>
          </a:p>
          <a:p>
            <a:r>
              <a:rPr lang="en-US" dirty="0" smtClean="0"/>
              <a:t>Proxies  usually contain internal identifier (id in the DB) and external identifier (String)</a:t>
            </a:r>
          </a:p>
          <a:p>
            <a:pPr lvl="1"/>
            <a:r>
              <a:rPr lang="en-US" dirty="0" smtClean="0"/>
              <a:t>If only external identifier is set then the proxy is “transient” and may not represent existing item or represent entity which is not yet created.</a:t>
            </a:r>
          </a:p>
          <a:p>
            <a:r>
              <a:rPr lang="en-US" dirty="0" smtClean="0"/>
              <a:t>Starting from HPM 6.0: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contains  entity identifier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Cached in memory and can be resolved only by internal id and data source (database identifier)</a:t>
            </a:r>
          </a:p>
          <a:p>
            <a:r>
              <a:rPr lang="en-US" dirty="0" smtClean="0"/>
              <a:t>Can be instantiated using </a:t>
            </a:r>
            <a:r>
              <a:rPr lang="en-US" dirty="0" err="1" smtClean="0"/>
              <a:t>EntityProxyFactory</a:t>
            </a:r>
            <a:endParaRPr lang="en-US" dirty="0" smtClean="0"/>
          </a:p>
          <a:p>
            <a:pPr lvl="1"/>
            <a:r>
              <a:rPr lang="en-US" dirty="0" smtClean="0"/>
              <a:t>Factory uses meta info from repository to instantiate java entity proxy objects</a:t>
            </a:r>
          </a:p>
          <a:p>
            <a:r>
              <a:rPr lang="en-US" dirty="0" smtClean="0"/>
              <a:t>May contain parent entity proxy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arent type depends on proxy implementation, not on domain model structure!</a:t>
            </a:r>
          </a:p>
          <a:p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models – detail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 model is a container for </a:t>
            </a:r>
            <a:r>
              <a:rPr lang="en-US" b="1" dirty="0" smtClean="0"/>
              <a:t>root</a:t>
            </a:r>
            <a:r>
              <a:rPr lang="en-US" dirty="0" smtClean="0"/>
              <a:t> entity item data graph. It contains the actual entity data.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Item data graph is a EMF based SDO object. </a:t>
            </a:r>
          </a:p>
          <a:p>
            <a:r>
              <a:rPr lang="en-US" dirty="0" smtClean="0"/>
              <a:t>Supports platform-wide change notification and caching. Single instance for each entity.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On detail model save operations all clients and servers are notified. </a:t>
            </a:r>
          </a:p>
          <a:p>
            <a:r>
              <a:rPr lang="en-US" dirty="0" smtClean="0"/>
              <a:t>Supports  transactions using read and write locks inside one JVM.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Detail model and contained entity can be locked for writing while performing data change operations .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Objects are locked only inside one JVM.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Optimistic locking for several JVMs is used.</a:t>
            </a:r>
          </a:p>
          <a:p>
            <a:r>
              <a:rPr lang="en-US" dirty="0" smtClean="0"/>
              <a:t>Entity field values can be read using </a:t>
            </a:r>
            <a:r>
              <a:rPr lang="en-US" dirty="0" err="1" smtClean="0"/>
              <a:t>FieldPaths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Modifications shell be performed using Command Framework only.</a:t>
            </a:r>
          </a:p>
          <a:p>
            <a:r>
              <a:rPr lang="en-US" dirty="0" smtClean="0"/>
              <a:t>Detail model instances are managed using </a:t>
            </a:r>
            <a:r>
              <a:rPr lang="en-US" dirty="0" err="1" smtClean="0"/>
              <a:t>EntityManagers</a:t>
            </a:r>
            <a:r>
              <a:rPr lang="en-US" dirty="0" smtClean="0"/>
              <a:t>.  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Operations: load detail model by proxy, save, create new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Entity models are cached to reduce number of load requests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One entity manager instance pro </a:t>
            </a:r>
            <a:r>
              <a:rPr lang="en-US" dirty="0" err="1" smtClean="0"/>
              <a:t>EntityType</a:t>
            </a:r>
            <a:r>
              <a:rPr lang="en-US" dirty="0" smtClean="0"/>
              <a:t> defined in the repository.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7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Platform supports root entity versioning on the business level. Entity versioning support is activated in the repository. All main entities in the standard repository support versioning.</a:t>
            </a:r>
          </a:p>
          <a:p>
            <a:r>
              <a:rPr lang="en-US" dirty="0" smtClean="0"/>
              <a:t>Entity version is actually a entity branch (in SCM terms), but on business layer it is used only as a tag – read only branch.</a:t>
            </a:r>
          </a:p>
          <a:p>
            <a:r>
              <a:rPr lang="en-US" dirty="0" smtClean="0"/>
              <a:t>Entity item may reference other items of the same version only (versions for the referenced items are automatically created if needed)</a:t>
            </a:r>
          </a:p>
          <a:p>
            <a:r>
              <a:rPr lang="en-US" dirty="0" smtClean="0"/>
              <a:t>Version meta information is stored in the “Version” business entity.</a:t>
            </a:r>
          </a:p>
          <a:p>
            <a:r>
              <a:rPr lang="en-US" dirty="0" smtClean="0"/>
              <a:t>Versions are referenced using </a:t>
            </a:r>
            <a:r>
              <a:rPr lang="en-US" dirty="0" err="1" smtClean="0"/>
              <a:t>VersionToken</a:t>
            </a:r>
            <a:r>
              <a:rPr lang="en-US" dirty="0" smtClean="0"/>
              <a:t>  object – version id.  Predefined version tokens:</a:t>
            </a:r>
          </a:p>
          <a:p>
            <a:pPr marL="387450" lvl="4" indent="-171450">
              <a:buFont typeface="Arial" pitchFamily="34" charset="0"/>
              <a:buChar char="•"/>
            </a:pPr>
            <a:r>
              <a:rPr lang="en-US" dirty="0" err="1" smtClean="0"/>
              <a:t>VersionToken.NONE</a:t>
            </a:r>
            <a:r>
              <a:rPr lang="en-US" dirty="0" smtClean="0"/>
              <a:t> - versioning </a:t>
            </a:r>
            <a:r>
              <a:rPr lang="en-US" dirty="0"/>
              <a:t>is not </a:t>
            </a:r>
            <a:r>
              <a:rPr lang="en-US" dirty="0" smtClean="0"/>
              <a:t>supported</a:t>
            </a:r>
          </a:p>
          <a:p>
            <a:pPr marL="387450" lvl="3" indent="-171450">
              <a:buFont typeface="Arial" pitchFamily="34" charset="0"/>
              <a:buChar char="•"/>
            </a:pPr>
            <a:r>
              <a:rPr lang="en-US" dirty="0" err="1" smtClean="0"/>
              <a:t>VersionToken.HEAD</a:t>
            </a:r>
            <a:r>
              <a:rPr lang="en-US" dirty="0" smtClean="0"/>
              <a:t> – the “main” version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TBD: how to create a revision</a:t>
            </a:r>
          </a:p>
          <a:p>
            <a:pPr marL="387450" lvl="4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models – list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4" y="846138"/>
            <a:ext cx="4922485" cy="4993760"/>
          </a:xfrm>
        </p:spPr>
        <p:txBody>
          <a:bodyPr/>
          <a:lstStyle/>
          <a:p>
            <a:r>
              <a:rPr lang="en-US" dirty="0" smtClean="0"/>
              <a:t>List model is a read-only </a:t>
            </a:r>
            <a:r>
              <a:rPr lang="en-US" dirty="0"/>
              <a:t>table container for large </a:t>
            </a:r>
            <a:r>
              <a:rPr lang="en-US" dirty="0" smtClean="0"/>
              <a:t> (millions of records) sets </a:t>
            </a:r>
            <a:r>
              <a:rPr lang="en-US" dirty="0"/>
              <a:t>of business </a:t>
            </a:r>
            <a:r>
              <a:rPr lang="en-US" dirty="0" smtClean="0"/>
              <a:t>entities</a:t>
            </a:r>
          </a:p>
          <a:p>
            <a:r>
              <a:rPr lang="en-US" dirty="0" smtClean="0"/>
              <a:t>Every column in the table is defined by a qualified </a:t>
            </a:r>
            <a:r>
              <a:rPr lang="en-US" dirty="0" err="1" smtClean="0"/>
              <a:t>FieldPath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row is a flattened sub graph of a root entity.</a:t>
            </a:r>
          </a:p>
          <a:p>
            <a:r>
              <a:rPr lang="en-US" dirty="0" smtClean="0"/>
              <a:t>Supports  transitions, i.e. references to other root entities in the data graph.</a:t>
            </a:r>
          </a:p>
          <a:p>
            <a:r>
              <a:rPr lang="en-US" dirty="0" smtClean="0"/>
              <a:t>Supports data virtual load (data lazy load)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ows are loaded in blocks and only when they are really requested by a  API consumer.</a:t>
            </a:r>
          </a:p>
          <a:p>
            <a:r>
              <a:rPr lang="en-US" dirty="0" smtClean="0"/>
              <a:t>Items set can be defined by arbitrary list of ids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grpSp>
        <p:nvGrpSpPr>
          <p:cNvPr id="7194" name="Gruppieren 7193"/>
          <p:cNvGrpSpPr/>
          <p:nvPr/>
        </p:nvGrpSpPr>
        <p:grpSpPr>
          <a:xfrm>
            <a:off x="5478109" y="861221"/>
            <a:ext cx="4370945" cy="4787216"/>
            <a:chOff x="5421087" y="846137"/>
            <a:chExt cx="4370945" cy="4787216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3142" y="846137"/>
              <a:ext cx="2408024" cy="2408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1" name="Gruppieren 20"/>
            <p:cNvGrpSpPr/>
            <p:nvPr/>
          </p:nvGrpSpPr>
          <p:grpSpPr>
            <a:xfrm>
              <a:off x="5421087" y="4283521"/>
              <a:ext cx="4370945" cy="1349832"/>
              <a:chOff x="5421087" y="4283521"/>
              <a:chExt cx="4370945" cy="1349832"/>
            </a:xfrm>
          </p:grpSpPr>
          <p:sp>
            <p:nvSpPr>
              <p:cNvPr id="8" name="Rechteck 7"/>
              <p:cNvSpPr/>
              <p:nvPr/>
            </p:nvSpPr>
            <p:spPr>
              <a:xfrm>
                <a:off x="5421087" y="4283529"/>
                <a:ext cx="4245428" cy="133894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80975" indent="-180975" algn="ctr">
                  <a:buClr>
                    <a:schemeClr val="accent2"/>
                  </a:buClr>
                  <a:buSzPct val="125000"/>
                  <a:buFont typeface="Frutiger LT Std 55 Roman" pitchFamily="34" charset="0"/>
                  <a:buChar char="»"/>
                </a:pPr>
                <a:endParaRPr lang="en-US" sz="1600" dirty="0" smtClean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13" name="Gruppieren 12"/>
              <p:cNvGrpSpPr/>
              <p:nvPr/>
            </p:nvGrpSpPr>
            <p:grpSpPr>
              <a:xfrm>
                <a:off x="5421087" y="4294415"/>
                <a:ext cx="4370945" cy="344545"/>
                <a:chOff x="5421087" y="4294415"/>
                <a:chExt cx="4370945" cy="344545"/>
              </a:xfrm>
            </p:grpSpPr>
            <p:sp>
              <p:nvSpPr>
                <p:cNvPr id="11" name="Textfeld 10"/>
                <p:cNvSpPr txBox="1"/>
                <p:nvPr/>
              </p:nvSpPr>
              <p:spPr>
                <a:xfrm>
                  <a:off x="5421087" y="4300405"/>
                  <a:ext cx="63137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Clr>
                      <a:schemeClr val="accent2"/>
                    </a:buClr>
                    <a:buSzPct val="125000"/>
                  </a:pPr>
                  <a:r>
                    <a:rPr lang="en-US" sz="1600" dirty="0" smtClean="0">
                      <a:solidFill>
                        <a:srgbClr val="404040"/>
                      </a:solidFill>
                    </a:rPr>
                    <a:t>EAN</a:t>
                  </a:r>
                </a:p>
              </p:txBody>
            </p:sp>
            <p:sp>
              <p:nvSpPr>
                <p:cNvPr id="14" name="Textfeld 13"/>
                <p:cNvSpPr txBox="1"/>
                <p:nvPr/>
              </p:nvSpPr>
              <p:spPr>
                <a:xfrm>
                  <a:off x="5987142" y="4300405"/>
                  <a:ext cx="180702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Clr>
                      <a:schemeClr val="accent2"/>
                    </a:buClr>
                    <a:buSzPct val="125000"/>
                  </a:pPr>
                  <a:r>
                    <a:rPr lang="en-US" sz="1600" dirty="0" smtClean="0">
                      <a:solidFill>
                        <a:srgbClr val="404040"/>
                      </a:solidFill>
                    </a:rPr>
                    <a:t>Description (EN)</a:t>
                  </a:r>
                </a:p>
              </p:txBody>
            </p:sp>
            <p:sp>
              <p:nvSpPr>
                <p:cNvPr id="15" name="Textfeld 14"/>
                <p:cNvSpPr txBox="1"/>
                <p:nvPr/>
              </p:nvSpPr>
              <p:spPr>
                <a:xfrm>
                  <a:off x="7620002" y="4300406"/>
                  <a:ext cx="1219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Clr>
                      <a:schemeClr val="accent2"/>
                    </a:buClr>
                    <a:buSzPct val="125000"/>
                  </a:pPr>
                  <a:r>
                    <a:rPr lang="en-US" sz="1600" dirty="0" smtClean="0">
                      <a:solidFill>
                        <a:srgbClr val="404040"/>
                      </a:solidFill>
                    </a:rPr>
                    <a:t>Unit (US)</a:t>
                  </a:r>
                </a:p>
              </p:txBody>
            </p:sp>
            <p:sp>
              <p:nvSpPr>
                <p:cNvPr id="16" name="Textfeld 15"/>
                <p:cNvSpPr txBox="1"/>
                <p:nvPr/>
              </p:nvSpPr>
              <p:spPr>
                <a:xfrm>
                  <a:off x="8572832" y="4294415"/>
                  <a:ext cx="12192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buClr>
                      <a:schemeClr val="accent2"/>
                    </a:buClr>
                    <a:buSzPct val="125000"/>
                  </a:pPr>
                  <a:r>
                    <a:rPr lang="en-US" sz="1600" dirty="0" smtClean="0">
                      <a:solidFill>
                        <a:srgbClr val="404040"/>
                      </a:solidFill>
                    </a:rPr>
                    <a:t>Unit (DE)</a:t>
                  </a:r>
                </a:p>
              </p:txBody>
            </p:sp>
          </p:grpSp>
          <p:cxnSp>
            <p:nvCxnSpPr>
              <p:cNvPr id="18" name="Gerade Verbindung 17"/>
              <p:cNvCxnSpPr/>
              <p:nvPr/>
            </p:nvCxnSpPr>
            <p:spPr>
              <a:xfrm>
                <a:off x="5421087" y="4632969"/>
                <a:ext cx="424542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headEnd type="none" w="med" len="med"/>
                <a:tailEnd type="none" w="med" len="med"/>
              </a:ln>
              <a:effectLst>
                <a:outerShdw blurRad="76200" dist="22860" dir="5400000" rotWithShape="0">
                  <a:schemeClr val="accent1">
                    <a:shade val="33000"/>
                    <a:alpha val="35000"/>
                  </a:schemeClr>
                </a:outerShdw>
              </a:effectLst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>
                <a:off x="5998028" y="4283529"/>
                <a:ext cx="0" cy="133894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7663582" y="4294411"/>
                <a:ext cx="0" cy="133894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8610660" y="4283521"/>
                <a:ext cx="0" cy="133894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feld 21"/>
            <p:cNvSpPr txBox="1"/>
            <p:nvPr/>
          </p:nvSpPr>
          <p:spPr>
            <a:xfrm>
              <a:off x="6618514" y="4963882"/>
              <a:ext cx="848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600" dirty="0" smtClean="0">
                  <a:solidFill>
                    <a:srgbClr val="404040"/>
                  </a:solidFill>
                </a:rPr>
                <a:t>…</a:t>
              </a:r>
            </a:p>
          </p:txBody>
        </p:sp>
        <p:cxnSp>
          <p:nvCxnSpPr>
            <p:cNvPr id="7173" name="Gerade Verbindung mit Pfeil 7172"/>
            <p:cNvCxnSpPr/>
            <p:nvPr/>
          </p:nvCxnSpPr>
          <p:spPr>
            <a:xfrm rot="5400000">
              <a:off x="5620940" y="2719895"/>
              <a:ext cx="2151406" cy="867002"/>
            </a:xfrm>
            <a:prstGeom prst="bentConnector3">
              <a:avLst>
                <a:gd name="adj1" fmla="val -1104"/>
              </a:avLst>
            </a:prstGeom>
            <a:ln w="1270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7172"/>
            <p:cNvCxnSpPr/>
            <p:nvPr/>
          </p:nvCxnSpPr>
          <p:spPr>
            <a:xfrm rot="5400000">
              <a:off x="4398001" y="2363957"/>
              <a:ext cx="3086099" cy="644185"/>
            </a:xfrm>
            <a:prstGeom prst="bentConnector3">
              <a:avLst>
                <a:gd name="adj1" fmla="val -441"/>
              </a:avLst>
            </a:prstGeom>
            <a:ln w="1270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7172"/>
            <p:cNvCxnSpPr/>
            <p:nvPr/>
          </p:nvCxnSpPr>
          <p:spPr>
            <a:xfrm rot="16200000" flipH="1">
              <a:off x="8309037" y="3355702"/>
              <a:ext cx="1235524" cy="511267"/>
            </a:xfrm>
            <a:prstGeom prst="bentConnector3">
              <a:avLst>
                <a:gd name="adj1" fmla="val -1983"/>
              </a:avLst>
            </a:prstGeom>
            <a:ln w="1270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mit Pfeil 7172"/>
            <p:cNvCxnSpPr/>
            <p:nvPr/>
          </p:nvCxnSpPr>
          <p:spPr>
            <a:xfrm rot="5400000">
              <a:off x="7821555" y="3379487"/>
              <a:ext cx="1235526" cy="463701"/>
            </a:xfrm>
            <a:prstGeom prst="bentConnector3">
              <a:avLst>
                <a:gd name="adj1" fmla="val 50000"/>
              </a:avLst>
            </a:prstGeom>
            <a:ln w="1270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045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models - report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Report is a persisted list of ids of root entities.  </a:t>
            </a:r>
            <a:r>
              <a:rPr lang="en-US" dirty="0" smtClean="0"/>
              <a:t>Used to define entity set in list models.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Report can be created using following methods:</a:t>
            </a:r>
          </a:p>
          <a:p>
            <a:pPr marL="558900" lvl="1" indent="-342900">
              <a:buFont typeface="+mj-lt"/>
              <a:buAutoNum type="arabicPeriod"/>
            </a:pPr>
            <a:r>
              <a:rPr lang="en-US" sz="1400" dirty="0" smtClean="0"/>
              <a:t>Execute HPM data search query (search expressions).</a:t>
            </a:r>
          </a:p>
          <a:p>
            <a:pPr marL="558900" lvl="1" indent="-342900">
              <a:buFont typeface="+mj-lt"/>
              <a:buAutoNum type="arabicPeriod"/>
            </a:pPr>
            <a:r>
              <a:rPr lang="en-US" sz="1400" dirty="0" smtClean="0"/>
              <a:t>Executing </a:t>
            </a:r>
            <a:r>
              <a:rPr lang="en-US" sz="1400" dirty="0"/>
              <a:t>a report query - predefined DB stored </a:t>
            </a:r>
            <a:r>
              <a:rPr lang="en-US" sz="1400" dirty="0" smtClean="0"/>
              <a:t>procedure.</a:t>
            </a:r>
          </a:p>
          <a:p>
            <a:pPr marL="558900" lvl="1" indent="-342900">
              <a:buFont typeface="+mj-lt"/>
              <a:buAutoNum type="arabicPeriod"/>
            </a:pPr>
            <a:r>
              <a:rPr lang="en-US" sz="1400" dirty="0" smtClean="0"/>
              <a:t>Use existing array of ids </a:t>
            </a:r>
          </a:p>
          <a:p>
            <a:r>
              <a:rPr lang="en-US" dirty="0" smtClean="0"/>
              <a:t>Report operations : intersect, subtract, copy, delete.</a:t>
            </a:r>
          </a:p>
          <a:p>
            <a:r>
              <a:rPr lang="en-US" dirty="0" smtClean="0"/>
              <a:t>Reports are stored in the DB and are used to select data using SQL JOINs </a:t>
            </a:r>
          </a:p>
          <a:p>
            <a:r>
              <a:rPr lang="en-US" dirty="0" smtClean="0"/>
              <a:t>Reports can be temporary or permanent. Temporary reports are regularly deleted from DB (every hour).</a:t>
            </a:r>
          </a:p>
          <a:p>
            <a:r>
              <a:rPr lang="en-US" dirty="0" smtClean="0"/>
              <a:t>Since 5.3 it is recommend to use </a:t>
            </a:r>
            <a:r>
              <a:rPr lang="en-US" dirty="0" err="1" smtClean="0"/>
              <a:t>EntityItemSelection</a:t>
            </a:r>
            <a:r>
              <a:rPr lang="en-US" dirty="0" smtClean="0"/>
              <a:t> which wraps report and its id array.</a:t>
            </a:r>
          </a:p>
          <a:p>
            <a:r>
              <a:rPr lang="en-US" dirty="0" smtClean="0"/>
              <a:t>Before 6.0 reports are managed using </a:t>
            </a:r>
            <a:r>
              <a:rPr lang="en-US" dirty="0" err="1" smtClean="0"/>
              <a:t>ReportUtils</a:t>
            </a:r>
            <a:r>
              <a:rPr lang="en-US" dirty="0" smtClean="0"/>
              <a:t>. Since 6.0 only </a:t>
            </a:r>
            <a:r>
              <a:rPr lang="en-US" dirty="0" err="1" smtClean="0"/>
              <a:t>ReportService</a:t>
            </a:r>
            <a:r>
              <a:rPr lang="en-US" dirty="0" smtClean="0"/>
              <a:t> shell be used.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2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Datamodel</a:t>
            </a:r>
            <a:r>
              <a:rPr lang="en-US" dirty="0" smtClean="0"/>
              <a:t> – report. JOIN</a:t>
            </a:r>
            <a:endParaRPr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idx="1"/>
          </p:nvPr>
        </p:nvSpPr>
        <p:spPr>
          <a:xfrm>
            <a:off x="555625" y="846139"/>
            <a:ext cx="8877175" cy="832858"/>
          </a:xfrm>
        </p:spPr>
        <p:txBody>
          <a:bodyPr/>
          <a:lstStyle/>
          <a:p>
            <a:r>
              <a:rPr lang="en-US" dirty="0" smtClean="0"/>
              <a:t>Report is a persisted and reusable result of a SQL ‘WHERE’ condition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527064"/>
              </p:ext>
            </p:extLst>
          </p:nvPr>
        </p:nvGraphicFramePr>
        <p:xfrm>
          <a:off x="689502" y="1857313"/>
          <a:ext cx="2195212" cy="3840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06"/>
                <a:gridCol w="10976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ItemId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ReportId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102432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10564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</a:tr>
              <a:tr h="5027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347445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33356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248900"/>
              </p:ext>
            </p:extLst>
          </p:nvPr>
        </p:nvGraphicFramePr>
        <p:xfrm>
          <a:off x="6220995" y="2228972"/>
          <a:ext cx="1587466" cy="301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466"/>
              </a:tblGrid>
              <a:tr h="3729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 B ...</a:t>
                      </a:r>
                      <a:endParaRPr lang="en-US" sz="1600" dirty="0"/>
                    </a:p>
                  </a:txBody>
                  <a:tcPr/>
                </a:tc>
              </a:tr>
              <a:tr h="3650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650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4516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650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650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650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650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39034"/>
              </p:ext>
            </p:extLst>
          </p:nvPr>
        </p:nvGraphicFramePr>
        <p:xfrm>
          <a:off x="4345248" y="1850571"/>
          <a:ext cx="158746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466"/>
              </a:tblGrid>
              <a:tr h="2132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 A ...</a:t>
                      </a:r>
                      <a:endParaRPr lang="en-US" sz="1600" dirty="0"/>
                    </a:p>
                  </a:txBody>
                  <a:tcPr/>
                </a:tc>
              </a:tr>
              <a:tr h="235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235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197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235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235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235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235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19873"/>
              </p:ext>
            </p:extLst>
          </p:nvPr>
        </p:nvGraphicFramePr>
        <p:xfrm>
          <a:off x="8066314" y="2706398"/>
          <a:ext cx="1446876" cy="309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8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Select C ...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5027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555625" y="1447800"/>
            <a:ext cx="203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600" i="1" dirty="0" smtClean="0">
                <a:solidFill>
                  <a:srgbClr val="404040"/>
                </a:solidFill>
              </a:rPr>
              <a:t>Report Storage:</a:t>
            </a:r>
          </a:p>
        </p:txBody>
      </p:sp>
      <p:sp>
        <p:nvSpPr>
          <p:cNvPr id="25" name="Pfeil nach links 24"/>
          <p:cNvSpPr/>
          <p:nvPr/>
        </p:nvSpPr>
        <p:spPr>
          <a:xfrm>
            <a:off x="3200400" y="3374571"/>
            <a:ext cx="1012372" cy="405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  <a:buSzPct val="125000"/>
            </a:pPr>
            <a:r>
              <a:rPr lang="en-US" sz="1600" dirty="0" smtClean="0">
                <a:solidFill>
                  <a:srgbClr val="404040"/>
                </a:solidFill>
              </a:rPr>
              <a:t>JOIN</a:t>
            </a:r>
          </a:p>
        </p:txBody>
      </p:sp>
      <p:sp>
        <p:nvSpPr>
          <p:cNvPr id="26" name="Pfeil nach links 25"/>
          <p:cNvSpPr/>
          <p:nvPr/>
        </p:nvSpPr>
        <p:spPr>
          <a:xfrm>
            <a:off x="6910390" y="5451751"/>
            <a:ext cx="1012372" cy="405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  <a:buSzPct val="125000"/>
            </a:pPr>
            <a:r>
              <a:rPr lang="en-US" sz="1600" dirty="0" smtClean="0">
                <a:solidFill>
                  <a:srgbClr val="404040"/>
                </a:solidFill>
              </a:rPr>
              <a:t>JOIN</a:t>
            </a:r>
          </a:p>
        </p:txBody>
      </p:sp>
      <p:sp>
        <p:nvSpPr>
          <p:cNvPr id="27" name="Pfeil nach links 26"/>
          <p:cNvSpPr/>
          <p:nvPr/>
        </p:nvSpPr>
        <p:spPr>
          <a:xfrm>
            <a:off x="5061856" y="4747266"/>
            <a:ext cx="1012372" cy="405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  <a:buSzPct val="125000"/>
            </a:pPr>
            <a:r>
              <a:rPr lang="en-US" sz="1600" dirty="0" smtClean="0">
                <a:solidFill>
                  <a:srgbClr val="404040"/>
                </a:solidFill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33653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HPM Platform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HPM platform is a custom </a:t>
            </a:r>
            <a:r>
              <a:rPr lang="en-US" dirty="0"/>
              <a:t>application server </a:t>
            </a:r>
            <a:r>
              <a:rPr lang="en-US" dirty="0" smtClean="0"/>
              <a:t>and client technology </a:t>
            </a:r>
            <a:r>
              <a:rPr lang="en-US" dirty="0"/>
              <a:t>developed by </a:t>
            </a:r>
            <a:r>
              <a:rPr lang="en-US" dirty="0" err="1"/>
              <a:t>Heiler</a:t>
            </a:r>
            <a:r>
              <a:rPr lang="en-US" dirty="0"/>
              <a:t> Software </a:t>
            </a:r>
            <a:r>
              <a:rPr lang="en-US" dirty="0" smtClean="0"/>
              <a:t>AG</a:t>
            </a:r>
          </a:p>
          <a:p>
            <a:pPr lvl="1"/>
            <a:r>
              <a:rPr lang="en-US" dirty="0" smtClean="0"/>
              <a:t>Uses Model-driven engineering concept </a:t>
            </a:r>
          </a:p>
          <a:p>
            <a:pPr lvl="1"/>
            <a:r>
              <a:rPr lang="en-US" dirty="0" smtClean="0"/>
              <a:t>Supports customizable  business models</a:t>
            </a:r>
          </a:p>
          <a:p>
            <a:pPr lvl="1"/>
            <a:r>
              <a:rPr lang="en-US" dirty="0" smtClean="0"/>
              <a:t>Uses domain meta models in runtime as opposite to code generation approach </a:t>
            </a:r>
          </a:p>
          <a:p>
            <a:pPr lvl="1"/>
            <a:r>
              <a:rPr lang="en-US" dirty="0" smtClean="0"/>
              <a:t>Transparent client-server communication, shared services</a:t>
            </a:r>
          </a:p>
          <a:p>
            <a:pPr lvl="1"/>
            <a:r>
              <a:rPr lang="en-US" dirty="0" smtClean="0"/>
              <a:t>Provides all necessary components to build enterprise level data management applications</a:t>
            </a:r>
          </a:p>
          <a:p>
            <a:pPr lvl="1"/>
            <a:r>
              <a:rPr lang="en-US" dirty="0" smtClean="0"/>
              <a:t>Over 10 years old. Constantly evolving.</a:t>
            </a:r>
            <a:endParaRPr lang="en-US" dirty="0"/>
          </a:p>
          <a:p>
            <a:r>
              <a:rPr lang="en-US" dirty="0" smtClean="0"/>
              <a:t>Client </a:t>
            </a:r>
            <a:r>
              <a:rPr lang="en-US" dirty="0"/>
              <a:t>side is based on Eclipse RCP and </a:t>
            </a:r>
            <a:r>
              <a:rPr lang="en-US" dirty="0" err="1" smtClean="0"/>
              <a:t>OSGi</a:t>
            </a:r>
            <a:endParaRPr lang="en-US" dirty="0" smtClean="0"/>
          </a:p>
          <a:p>
            <a:pPr lvl="1"/>
            <a:r>
              <a:rPr lang="en-US" dirty="0" smtClean="0"/>
              <a:t>Rich GUI. Customizations of any kind</a:t>
            </a:r>
            <a:endParaRPr lang="en-US" dirty="0"/>
          </a:p>
          <a:p>
            <a:r>
              <a:rPr lang="en-US" dirty="0"/>
              <a:t>Server side is based on </a:t>
            </a:r>
            <a:r>
              <a:rPr lang="en-US" dirty="0" err="1"/>
              <a:t>OSGi</a:t>
            </a:r>
            <a:r>
              <a:rPr lang="en-US" dirty="0"/>
              <a:t> </a:t>
            </a:r>
            <a:r>
              <a:rPr lang="en-US" dirty="0" smtClean="0"/>
              <a:t>technology with </a:t>
            </a:r>
            <a:r>
              <a:rPr lang="en-US" dirty="0"/>
              <a:t>eclipse extension </a:t>
            </a:r>
            <a:r>
              <a:rPr lang="en-US" dirty="0" smtClean="0"/>
              <a:t>registry</a:t>
            </a:r>
          </a:p>
          <a:p>
            <a:pPr lvl="1"/>
            <a:r>
              <a:rPr lang="en-US" dirty="0" err="1" smtClean="0"/>
              <a:t>OSGi</a:t>
            </a:r>
            <a:r>
              <a:rPr lang="en-US" dirty="0" smtClean="0"/>
              <a:t> supports software components dependency management</a:t>
            </a:r>
          </a:p>
          <a:p>
            <a:pPr lvl="1"/>
            <a:r>
              <a:rPr lang="en-US" dirty="0" smtClean="0"/>
              <a:t>Extension registry provides infrastructure for </a:t>
            </a:r>
            <a:r>
              <a:rPr lang="en-US" dirty="0" err="1" smtClean="0"/>
              <a:t>customizings</a:t>
            </a:r>
            <a:r>
              <a:rPr lang="en-US" dirty="0" smtClean="0"/>
              <a:t> and plugins</a:t>
            </a:r>
          </a:p>
          <a:p>
            <a:r>
              <a:rPr lang="en-US" dirty="0" smtClean="0"/>
              <a:t>Client-server communication is based on a custom communication framework – p2p communication bus</a:t>
            </a:r>
          </a:p>
          <a:p>
            <a:pPr lvl="1"/>
            <a:r>
              <a:rPr lang="en-US" dirty="0" smtClean="0"/>
              <a:t>Features: multi-server, load balancing, transparent client-server communication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engine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Access </a:t>
            </a:r>
            <a:r>
              <a:rPr lang="de-DE" dirty="0" err="1" smtClean="0"/>
              <a:t>ListModel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DetailModel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contex</a:t>
            </a:r>
            <a:r>
              <a:rPr lang="de-DE" dirty="0" smtClean="0"/>
              <a:t> (i.e. on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side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Autimatically</a:t>
            </a:r>
            <a:r>
              <a:rPr lang="de-DE" dirty="0" smtClean="0"/>
              <a:t> </a:t>
            </a:r>
            <a:r>
              <a:rPr lang="de-DE" dirty="0" err="1" smtClean="0"/>
              <a:t>synchronize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modificatios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servers</a:t>
            </a:r>
            <a:endParaRPr lang="de-DE" dirty="0" smtClean="0"/>
          </a:p>
          <a:p>
            <a:r>
              <a:rPr lang="de-DE" dirty="0" err="1" smtClean="0"/>
              <a:t>DetailModel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acccess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:</a:t>
            </a:r>
          </a:p>
          <a:p>
            <a:pPr marL="444600" lvl="1" indent="-228600">
              <a:buFont typeface="+mj-lt"/>
              <a:buAutoNum type="arabicPeriod"/>
            </a:pPr>
            <a:r>
              <a:rPr lang="en-US" dirty="0"/>
              <a:t>Create entity proxy using </a:t>
            </a:r>
            <a:r>
              <a:rPr lang="en-US" dirty="0" err="1"/>
              <a:t>ProxyFactory</a:t>
            </a:r>
            <a:r>
              <a:rPr lang="en-US" dirty="0"/>
              <a:t> </a:t>
            </a:r>
            <a:r>
              <a:rPr lang="en-US" b="1" dirty="0"/>
              <a:t>or </a:t>
            </a:r>
            <a:r>
              <a:rPr lang="en-US" dirty="0"/>
              <a:t>get proxy from list model row </a:t>
            </a:r>
            <a:r>
              <a:rPr lang="en-US" b="1" dirty="0"/>
              <a:t>or </a:t>
            </a:r>
            <a:r>
              <a:rPr lang="en-US" dirty="0"/>
              <a:t>use proxy lookup service (starting from 6.0</a:t>
            </a:r>
            <a:r>
              <a:rPr lang="en-US" dirty="0" smtClean="0"/>
              <a:t>)</a:t>
            </a:r>
          </a:p>
          <a:p>
            <a:pPr marL="444600" lvl="1" indent="-228600">
              <a:buFont typeface="+mj-lt"/>
              <a:buAutoNum type="arabicPeriod"/>
            </a:pP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detailModel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enityProxy</a:t>
            </a:r>
            <a:r>
              <a:rPr lang="de-DE" dirty="0" smtClean="0"/>
              <a:t> (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sub</a:t>
            </a:r>
            <a:r>
              <a:rPr lang="de-DE" dirty="0" smtClean="0"/>
              <a:t> </a:t>
            </a:r>
            <a:r>
              <a:rPr lang="de-DE" dirty="0" err="1" smtClean="0"/>
              <a:t>entity</a:t>
            </a:r>
            <a:r>
              <a:rPr lang="de-DE" dirty="0" smtClean="0"/>
              <a:t> </a:t>
            </a:r>
            <a:r>
              <a:rPr lang="de-DE" dirty="0" err="1" smtClean="0"/>
              <a:t>filters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)</a:t>
            </a:r>
          </a:p>
          <a:p>
            <a:pPr marL="444600" lvl="1" indent="-228600">
              <a:buFont typeface="+mj-lt"/>
              <a:buAutoNum type="arabicPeriod"/>
            </a:pPr>
            <a:r>
              <a:rPr lang="de-DE" dirty="0" smtClean="0"/>
              <a:t>Lock </a:t>
            </a:r>
            <a:r>
              <a:rPr lang="de-DE" dirty="0" err="1" smtClean="0"/>
              <a:t>detailModel</a:t>
            </a:r>
            <a:endParaRPr lang="de-DE" dirty="0" smtClean="0"/>
          </a:p>
          <a:p>
            <a:pPr marL="444600" lvl="1" indent="-228600">
              <a:buFont typeface="+mj-lt"/>
              <a:buAutoNum type="arabicPeriod"/>
            </a:pPr>
            <a:r>
              <a:rPr lang="de-DE" dirty="0" err="1" smtClean="0"/>
              <a:t>Perform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modifications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command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  <a:p>
            <a:pPr marL="444600" lvl="1" indent="-228600">
              <a:buFont typeface="+mj-lt"/>
              <a:buAutoNum type="arabicPeriod"/>
            </a:pPr>
            <a:r>
              <a:rPr lang="de-DE" dirty="0" smtClean="0"/>
              <a:t>Save </a:t>
            </a:r>
            <a:r>
              <a:rPr lang="de-DE" dirty="0" err="1" smtClean="0"/>
              <a:t>detailModel</a:t>
            </a:r>
            <a:endParaRPr lang="en-US" dirty="0" smtClean="0"/>
          </a:p>
          <a:p>
            <a:pPr marL="444600" lvl="1" indent="-228600">
              <a:buFont typeface="+mj-lt"/>
              <a:buAutoNum type="arabicPeriod"/>
            </a:pPr>
            <a:r>
              <a:rPr lang="de-DE" dirty="0" err="1" smtClean="0"/>
              <a:t>Unlock</a:t>
            </a:r>
            <a:r>
              <a:rPr lang="de-DE" dirty="0" smtClean="0"/>
              <a:t> </a:t>
            </a:r>
            <a:r>
              <a:rPr lang="de-DE" dirty="0" err="1" smtClean="0"/>
              <a:t>detailModel</a:t>
            </a:r>
            <a:endParaRPr lang="en-US" dirty="0" smtClean="0"/>
          </a:p>
          <a:p>
            <a:r>
              <a:rPr lang="de-DE" dirty="0" smtClean="0"/>
              <a:t>Listmodel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:</a:t>
            </a:r>
          </a:p>
          <a:p>
            <a:pPr marL="444600" lvl="1" indent="-228600">
              <a:buFont typeface="+mj-lt"/>
              <a:buAutoNum type="arabicPeriod"/>
            </a:pPr>
            <a:r>
              <a:rPr lang="de-DE" dirty="0" smtClean="0"/>
              <a:t>Create a </a:t>
            </a:r>
            <a:r>
              <a:rPr lang="de-DE" dirty="0" err="1" smtClean="0"/>
              <a:t>report</a:t>
            </a:r>
            <a:r>
              <a:rPr lang="de-DE" dirty="0" smtClean="0"/>
              <a:t> – 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desired</a:t>
            </a:r>
            <a:r>
              <a:rPr lang="de-DE" dirty="0" smtClean="0"/>
              <a:t> </a:t>
            </a:r>
            <a:r>
              <a:rPr lang="de-DE" dirty="0" err="1" smtClean="0"/>
              <a:t>root</a:t>
            </a:r>
            <a:r>
              <a:rPr lang="de-DE" dirty="0" smtClean="0"/>
              <a:t> </a:t>
            </a:r>
            <a:r>
              <a:rPr lang="de-DE" dirty="0" err="1" smtClean="0"/>
              <a:t>entities</a:t>
            </a:r>
            <a:endParaRPr lang="de-DE" dirty="0" smtClean="0"/>
          </a:p>
          <a:p>
            <a:pPr marL="444600" lvl="1" indent="-228600">
              <a:buFont typeface="+mj-lt"/>
              <a:buAutoNum type="arabicPeriod"/>
            </a:pPr>
            <a:r>
              <a:rPr lang="de-DE" dirty="0" smtClean="0"/>
              <a:t>Create </a:t>
            </a:r>
            <a:r>
              <a:rPr lang="de-DE" dirty="0" err="1" smtClean="0"/>
              <a:t>listmodel</a:t>
            </a:r>
            <a:r>
              <a:rPr lang="de-DE" dirty="0" smtClean="0"/>
              <a:t> </a:t>
            </a:r>
            <a:r>
              <a:rPr lang="de-DE" dirty="0" err="1" smtClean="0"/>
              <a:t>settings</a:t>
            </a:r>
            <a:r>
              <a:rPr lang="de-DE" dirty="0" smtClean="0"/>
              <a:t>: </a:t>
            </a:r>
            <a:r>
              <a:rPr lang="de-DE" dirty="0" err="1" smtClean="0"/>
              <a:t>qualified</a:t>
            </a:r>
            <a:r>
              <a:rPr lang="de-DE" dirty="0" smtClean="0"/>
              <a:t> </a:t>
            </a:r>
            <a:r>
              <a:rPr lang="de-DE" dirty="0" err="1" smtClean="0"/>
              <a:t>fields</a:t>
            </a:r>
            <a:r>
              <a:rPr lang="de-DE" dirty="0" smtClean="0"/>
              <a:t>, </a:t>
            </a: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sytle</a:t>
            </a:r>
            <a:r>
              <a:rPr lang="de-DE" dirty="0" smtClean="0"/>
              <a:t> (</a:t>
            </a:r>
            <a:r>
              <a:rPr lang="de-DE" dirty="0" err="1" smtClean="0"/>
              <a:t>virtual</a:t>
            </a:r>
            <a:r>
              <a:rPr lang="de-DE" dirty="0" smtClean="0"/>
              <a:t>/non-</a:t>
            </a:r>
            <a:r>
              <a:rPr lang="de-DE" dirty="0" err="1" smtClean="0"/>
              <a:t>virtual</a:t>
            </a:r>
            <a:r>
              <a:rPr lang="de-DE" dirty="0" smtClean="0"/>
              <a:t>), </a:t>
            </a:r>
            <a:r>
              <a:rPr lang="de-DE" dirty="0" err="1" smtClean="0"/>
              <a:t>etc</a:t>
            </a:r>
            <a:endParaRPr lang="de-DE" dirty="0" smtClean="0"/>
          </a:p>
          <a:p>
            <a:pPr marL="444600" lvl="1" indent="-228600">
              <a:buFont typeface="+mj-lt"/>
              <a:buAutoNum type="arabicPeriod"/>
            </a:pPr>
            <a:r>
              <a:rPr lang="de-DE" dirty="0" err="1" smtClean="0"/>
              <a:t>Load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listModel</a:t>
            </a:r>
            <a:r>
              <a:rPr lang="de-DE" dirty="0" smtClean="0"/>
              <a:t> </a:t>
            </a:r>
            <a:r>
              <a:rPr lang="de-DE" dirty="0" err="1" smtClean="0"/>
              <a:t>loader</a:t>
            </a:r>
            <a:r>
              <a:rPr lang="de-DE" dirty="0" smtClean="0"/>
              <a:t> </a:t>
            </a:r>
          </a:p>
          <a:p>
            <a:pPr marL="444600" lvl="1" indent="-228600">
              <a:buFont typeface="+mj-lt"/>
              <a:buAutoNum type="arabicPeriod"/>
            </a:pPr>
            <a:r>
              <a:rPr lang="de-DE" dirty="0" err="1" smtClean="0"/>
              <a:t>Iterate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listmodel</a:t>
            </a:r>
            <a:r>
              <a:rPr lang="de-DE" dirty="0" smtClean="0"/>
              <a:t> </a:t>
            </a:r>
            <a:r>
              <a:rPr lang="de-DE" dirty="0" err="1" smtClean="0"/>
              <a:t>rows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6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engine – data synchronization</a:t>
            </a:r>
            <a:endParaRPr lang="en-US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858155"/>
            <a:ext cx="9112250" cy="4970240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8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modification command  framework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Pluggable framework which is used to edit business entities and contribute custom data logic </a:t>
            </a:r>
          </a:p>
          <a:p>
            <a:r>
              <a:rPr lang="en-US" dirty="0" smtClean="0"/>
              <a:t>Provides several predefined workflows (called commands) for entity data modifications.</a:t>
            </a:r>
          </a:p>
          <a:p>
            <a:pPr lvl="1"/>
            <a:r>
              <a:rPr lang="en-US" dirty="0" err="1" smtClean="0"/>
              <a:t>PutCommand</a:t>
            </a:r>
            <a:r>
              <a:rPr lang="en-US" dirty="0" smtClean="0"/>
              <a:t>, </a:t>
            </a:r>
            <a:r>
              <a:rPr lang="en-US" dirty="0" err="1" smtClean="0"/>
              <a:t>CreateCommand</a:t>
            </a:r>
            <a:r>
              <a:rPr lang="en-US" dirty="0" smtClean="0"/>
              <a:t>, </a:t>
            </a:r>
            <a:r>
              <a:rPr lang="en-US" dirty="0" err="1" smtClean="0"/>
              <a:t>AddCommand</a:t>
            </a:r>
            <a:r>
              <a:rPr lang="en-US" dirty="0" smtClean="0"/>
              <a:t>, </a:t>
            </a:r>
            <a:r>
              <a:rPr lang="en-US" dirty="0" err="1" smtClean="0"/>
              <a:t>RemoveCommand</a:t>
            </a:r>
            <a:endParaRPr lang="en-US" dirty="0" smtClean="0"/>
          </a:p>
          <a:p>
            <a:r>
              <a:rPr lang="en-US" dirty="0" smtClean="0"/>
              <a:t>Each command consists of operators (steps). Steps sequence and </a:t>
            </a:r>
            <a:r>
              <a:rPr lang="en-US" dirty="0" err="1" smtClean="0"/>
              <a:t>transision</a:t>
            </a:r>
            <a:r>
              <a:rPr lang="en-US" dirty="0" smtClean="0"/>
              <a:t> depends on command implementation.</a:t>
            </a:r>
          </a:p>
          <a:p>
            <a:pPr lvl="1"/>
            <a:r>
              <a:rPr lang="en-US" dirty="0" smtClean="0"/>
              <a:t>Initializer, property validator, </a:t>
            </a:r>
            <a:r>
              <a:rPr lang="en-US" dirty="0" err="1" smtClean="0"/>
              <a:t>preSetter</a:t>
            </a:r>
            <a:r>
              <a:rPr lang="en-US" dirty="0" smtClean="0"/>
              <a:t>, setter, </a:t>
            </a:r>
            <a:r>
              <a:rPr lang="en-US" dirty="0" err="1" smtClean="0"/>
              <a:t>postSetter</a:t>
            </a:r>
            <a:r>
              <a:rPr lang="en-US" dirty="0" smtClean="0"/>
              <a:t>, remover, etc.</a:t>
            </a:r>
          </a:p>
          <a:p>
            <a:r>
              <a:rPr lang="en-US" dirty="0" smtClean="0"/>
              <a:t>To customize commands (workflows) one can contribute operators for any repository </a:t>
            </a:r>
            <a:r>
              <a:rPr lang="en-US" dirty="0" err="1" smtClean="0"/>
              <a:t>Entiy</a:t>
            </a:r>
            <a:r>
              <a:rPr lang="en-US" dirty="0" smtClean="0"/>
              <a:t>, </a:t>
            </a:r>
            <a:r>
              <a:rPr lang="en-US" dirty="0" err="1" smtClean="0"/>
              <a:t>EntityType</a:t>
            </a:r>
            <a:r>
              <a:rPr lang="en-US" dirty="0" smtClean="0"/>
              <a:t>, Field or </a:t>
            </a:r>
            <a:r>
              <a:rPr lang="en-US" dirty="0" err="1" smtClean="0"/>
              <a:t>EntityFeild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run-time one can supply different callbacks – feedback processors. Feedback processor must react on validation warning/errors and fatal errors.</a:t>
            </a:r>
          </a:p>
          <a:p>
            <a:pPr lvl="1"/>
            <a:r>
              <a:rPr lang="en-US" dirty="0" smtClean="0"/>
              <a:t>Examples: UI feedback processor – open warning dialog, logging feedback processor – write warning into </a:t>
            </a:r>
            <a:r>
              <a:rPr lang="en-US" dirty="0" err="1" smtClean="0"/>
              <a:t>logfile</a:t>
            </a:r>
            <a:endParaRPr lang="en-US" dirty="0" smtClean="0"/>
          </a:p>
          <a:p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3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modification command  </a:t>
            </a:r>
            <a:r>
              <a:rPr lang="en-US" dirty="0" smtClean="0"/>
              <a:t>framework – </a:t>
            </a:r>
            <a:r>
              <a:rPr lang="en-US" dirty="0" err="1" smtClean="0"/>
              <a:t>PutCommand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062048"/>
              </p:ext>
            </p:extLst>
          </p:nvPr>
        </p:nvGraphicFramePr>
        <p:xfrm>
          <a:off x="4454752" y="664028"/>
          <a:ext cx="5516563" cy="5357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5" name="Visio" r:id="rId3" imgW="5517024" imgH="5832185" progId="Visio.Drawing.11">
                  <p:embed/>
                </p:oleObj>
              </mc:Choice>
              <mc:Fallback>
                <p:oleObj name="Visio" r:id="rId3" imgW="5517024" imgH="583218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752" y="664028"/>
                        <a:ext cx="5516563" cy="5357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833863"/>
              </p:ext>
            </p:extLst>
          </p:nvPr>
        </p:nvGraphicFramePr>
        <p:xfrm>
          <a:off x="2957740" y="1162050"/>
          <a:ext cx="1497012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6" name="Visio" r:id="rId5" imgW="1497339" imgH="4426691" progId="Visio.Drawing.11">
                  <p:embed/>
                </p:oleObj>
              </mc:Choice>
              <mc:Fallback>
                <p:oleObj name="Visio" r:id="rId5" imgW="1497339" imgH="4426691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740" y="1162050"/>
                        <a:ext cx="1497012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5759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37318"/>
              </p:ext>
            </p:extLst>
          </p:nvPr>
        </p:nvGraphicFramePr>
        <p:xfrm>
          <a:off x="240846" y="1162050"/>
          <a:ext cx="2605088" cy="421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" name="Visio" r:id="rId7" imgW="2605572" imgH="4210711" progId="Visio.Drawing.11">
                  <p:embed/>
                </p:oleObj>
              </mc:Choice>
              <mc:Fallback>
                <p:oleObj name="Visio" r:id="rId7" imgW="2605572" imgH="4210711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46" y="1162050"/>
                        <a:ext cx="2605088" cy="421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5759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359793" y="787019"/>
            <a:ext cx="220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de-DE" sz="1400" dirty="0" err="1" smtClean="0">
                <a:solidFill>
                  <a:srgbClr val="404040"/>
                </a:solidFill>
              </a:rPr>
              <a:t>PutCommand.create</a:t>
            </a:r>
            <a:r>
              <a:rPr lang="de-DE" sz="1400" dirty="0" smtClean="0">
                <a:solidFill>
                  <a:srgbClr val="404040"/>
                </a:solidFill>
              </a:rPr>
              <a:t>(…)</a:t>
            </a:r>
            <a:endParaRPr lang="en-US" sz="1400" dirty="0" err="1" smtClean="0">
              <a:solidFill>
                <a:srgbClr val="40404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845934" y="800190"/>
            <a:ext cx="2013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de-DE" sz="1400" dirty="0" err="1" smtClean="0">
                <a:solidFill>
                  <a:srgbClr val="404040"/>
                </a:solidFill>
              </a:rPr>
              <a:t>PutCommand.set</a:t>
            </a:r>
            <a:r>
              <a:rPr lang="de-DE" sz="1400" dirty="0" smtClean="0">
                <a:solidFill>
                  <a:srgbClr val="404040"/>
                </a:solidFill>
              </a:rPr>
              <a:t>(…)</a:t>
            </a:r>
            <a:endParaRPr lang="en-US" sz="1400" dirty="0" err="1" smtClean="0">
              <a:solidFill>
                <a:srgbClr val="40404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032282" y="2016142"/>
            <a:ext cx="2209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de-DE" sz="1400" dirty="0" err="1" smtClean="0">
                <a:solidFill>
                  <a:srgbClr val="404040"/>
                </a:solidFill>
              </a:rPr>
              <a:t>PutCommand.put</a:t>
            </a:r>
            <a:r>
              <a:rPr lang="de-DE" sz="1400" dirty="0" smtClean="0">
                <a:solidFill>
                  <a:srgbClr val="404040"/>
                </a:solidFill>
              </a:rPr>
              <a:t>(…)</a:t>
            </a:r>
            <a:endParaRPr lang="en-US" sz="1400" dirty="0" err="1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9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 </a:t>
            </a:r>
            <a:r>
              <a:rPr lang="de-DE" dirty="0" err="1" smtClean="0"/>
              <a:t>security</a:t>
            </a:r>
            <a:r>
              <a:rPr lang="de-DE" dirty="0" smtClean="0"/>
              <a:t> – ACL, Field </a:t>
            </a:r>
            <a:r>
              <a:rPr lang="de-DE" dirty="0" err="1" smtClean="0"/>
              <a:t>Pemissions</a:t>
            </a:r>
            <a:r>
              <a:rPr lang="de-DE" dirty="0" smtClean="0"/>
              <a:t>, Action </a:t>
            </a:r>
            <a:r>
              <a:rPr lang="de-DE" dirty="0" err="1" smtClean="0"/>
              <a:t>Rights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5" y="846138"/>
            <a:ext cx="9112250" cy="4993760"/>
          </a:xfrm>
        </p:spPr>
        <p:txBody>
          <a:bodyPr/>
          <a:lstStyle/>
          <a:p>
            <a:r>
              <a:rPr lang="en-US" b="1" dirty="0" smtClean="0"/>
              <a:t>Access </a:t>
            </a:r>
            <a:r>
              <a:rPr lang="en-US" b="1" dirty="0" err="1" smtClean="0"/>
              <a:t>Controll</a:t>
            </a:r>
            <a:r>
              <a:rPr lang="en-US" b="1" dirty="0" smtClean="0"/>
              <a:t> List (ACL) </a:t>
            </a:r>
            <a:r>
              <a:rPr lang="en-US" dirty="0" smtClean="0"/>
              <a:t>– data access security for business object instances</a:t>
            </a:r>
          </a:p>
          <a:p>
            <a:r>
              <a:rPr lang="de-DE" dirty="0" err="1"/>
              <a:t>Implementaion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inspired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java</a:t>
            </a:r>
            <a:r>
              <a:rPr lang="de-DE" dirty="0"/>
              <a:t> </a:t>
            </a:r>
            <a:r>
              <a:rPr lang="de-DE" dirty="0" err="1" smtClean="0"/>
              <a:t>security</a:t>
            </a:r>
            <a:endParaRPr lang="en-US" dirty="0" smtClean="0"/>
          </a:p>
          <a:p>
            <a:r>
              <a:rPr lang="en-US" dirty="0" smtClean="0"/>
              <a:t>Fine-grind: it is possible to define access permissions on a single business entity </a:t>
            </a:r>
            <a:r>
              <a:rPr lang="en-US" b="1" dirty="0" smtClean="0"/>
              <a:t>instance</a:t>
            </a:r>
            <a:r>
              <a:rPr lang="en-US" dirty="0" smtClean="0"/>
              <a:t> for a single user or group.   </a:t>
            </a:r>
          </a:p>
          <a:p>
            <a:r>
              <a:rPr lang="de-DE" dirty="0" smtClean="0"/>
              <a:t>Standard </a:t>
            </a:r>
            <a:r>
              <a:rPr lang="de-DE" dirty="0" err="1" smtClean="0"/>
              <a:t>permissions</a:t>
            </a:r>
            <a:r>
              <a:rPr lang="de-DE" dirty="0" smtClean="0"/>
              <a:t> </a:t>
            </a:r>
            <a:r>
              <a:rPr lang="de-DE" dirty="0" err="1" smtClean="0"/>
              <a:t>avaialbe</a:t>
            </a:r>
            <a:r>
              <a:rPr lang="de-DE" dirty="0" smtClean="0"/>
              <a:t>:</a:t>
            </a:r>
          </a:p>
          <a:p>
            <a:pPr lvl="1"/>
            <a:r>
              <a:rPr lang="de-DE" dirty="0"/>
              <a:t>FULL, DELETE, WRITE, </a:t>
            </a:r>
            <a:r>
              <a:rPr lang="de-DE" dirty="0" smtClean="0"/>
              <a:t>READ</a:t>
            </a:r>
          </a:p>
          <a:p>
            <a:r>
              <a:rPr lang="de-DE" b="1" dirty="0" smtClean="0"/>
              <a:t>Field </a:t>
            </a:r>
            <a:r>
              <a:rPr lang="de-DE" b="1" dirty="0" err="1" smtClean="0"/>
              <a:t>permissions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b="1" dirty="0" err="1" smtClean="0"/>
              <a:t>qualified</a:t>
            </a:r>
            <a:r>
              <a:rPr lang="de-DE" b="1" dirty="0" smtClean="0"/>
              <a:t> </a:t>
            </a:r>
            <a:r>
              <a:rPr lang="de-DE" b="1" dirty="0" err="1" smtClean="0"/>
              <a:t>field</a:t>
            </a:r>
            <a:r>
              <a:rPr lang="de-DE" b="1" dirty="0" smtClean="0"/>
              <a:t> </a:t>
            </a:r>
            <a:r>
              <a:rPr lang="de-DE" b="1" dirty="0" err="1" smtClean="0"/>
              <a:t>permissions</a:t>
            </a:r>
            <a:r>
              <a:rPr lang="de-DE" dirty="0" smtClean="0"/>
              <a:t>. </a:t>
            </a:r>
            <a:r>
              <a:rPr lang="de-DE" dirty="0" err="1"/>
              <a:t>R</a:t>
            </a:r>
            <a:r>
              <a:rPr lang="de-DE" dirty="0" err="1" smtClean="0"/>
              <a:t>ights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r</a:t>
            </a:r>
            <a:r>
              <a:rPr lang="de-DE" dirty="0" err="1" smtClean="0"/>
              <a:t>epository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endParaRPr lang="de-DE" dirty="0" smtClean="0"/>
          </a:p>
          <a:p>
            <a:r>
              <a:rPr lang="de-DE" b="1" dirty="0" smtClean="0"/>
              <a:t>Action </a:t>
            </a:r>
            <a:r>
              <a:rPr lang="de-DE" b="1" dirty="0" err="1" smtClean="0"/>
              <a:t>rights</a:t>
            </a:r>
            <a:r>
              <a:rPr lang="de-DE" dirty="0" smtClean="0"/>
              <a:t>. </a:t>
            </a:r>
            <a:r>
              <a:rPr lang="de-DE" dirty="0" err="1" smtClean="0"/>
              <a:t>Defines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UI </a:t>
            </a:r>
            <a:r>
              <a:rPr lang="de-DE" dirty="0" err="1" smtClean="0"/>
              <a:t>actions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Used</a:t>
            </a:r>
            <a:r>
              <a:rPr lang="de-DE" dirty="0" smtClean="0"/>
              <a:t> in </a:t>
            </a:r>
            <a:r>
              <a:rPr lang="de-DE" dirty="0" err="1" smtClean="0"/>
              <a:t>CommandFramework</a:t>
            </a:r>
            <a:r>
              <a:rPr lang="de-DE" dirty="0" smtClean="0"/>
              <a:t> , </a:t>
            </a:r>
            <a:r>
              <a:rPr lang="de-DE" dirty="0" err="1" smtClean="0"/>
              <a:t>Persistence</a:t>
            </a:r>
            <a:r>
              <a:rPr lang="de-DE" dirty="0" smtClean="0"/>
              <a:t> Layer, UI.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8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 </a:t>
            </a:r>
            <a:r>
              <a:rPr lang="de-DE" dirty="0" err="1" smtClean="0"/>
              <a:t>search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search is used to find root </a:t>
            </a:r>
            <a:r>
              <a:rPr lang="en-US" dirty="0" err="1" smtClean="0"/>
              <a:t>entitys</a:t>
            </a:r>
            <a:r>
              <a:rPr lang="en-US" dirty="0" smtClean="0"/>
              <a:t> which </a:t>
            </a:r>
            <a:r>
              <a:rPr lang="en-US" dirty="0" err="1" smtClean="0"/>
              <a:t>sutisfy</a:t>
            </a:r>
            <a:r>
              <a:rPr lang="en-US" dirty="0" smtClean="0"/>
              <a:t> certain search </a:t>
            </a:r>
            <a:r>
              <a:rPr lang="en-US" dirty="0" err="1" smtClean="0"/>
              <a:t>createrias</a:t>
            </a:r>
            <a:r>
              <a:rPr lang="en-US" dirty="0" smtClean="0"/>
              <a:t>. Search result is usually backed by a report. </a:t>
            </a:r>
          </a:p>
          <a:p>
            <a:r>
              <a:rPr lang="en-US" dirty="0" smtClean="0"/>
              <a:t>First approach: reporting framework – reports execution and management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Provides mechanisms to run predefined stored procedures and store results as a report.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Platform provides dozens of predefined stored procedures (i.e. search queries)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It is possible to use another report as a filter for stored procedures </a:t>
            </a:r>
          </a:p>
          <a:p>
            <a:r>
              <a:rPr lang="en-US" dirty="0"/>
              <a:t>Second approach: entity search framework – search expressions  and search query execution engine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/>
              <a:t>Generic framework to define logical search </a:t>
            </a:r>
            <a:r>
              <a:rPr lang="en-US" dirty="0" err="1"/>
              <a:t>criterias</a:t>
            </a:r>
            <a:r>
              <a:rPr lang="en-US" dirty="0"/>
              <a:t> in terms of  </a:t>
            </a:r>
            <a:r>
              <a:rPr lang="en-US" dirty="0" err="1"/>
              <a:t>EntityTypes</a:t>
            </a:r>
            <a:r>
              <a:rPr lang="en-US" dirty="0"/>
              <a:t>, </a:t>
            </a:r>
            <a:r>
              <a:rPr lang="en-US" dirty="0" err="1"/>
              <a:t>FieldTypes</a:t>
            </a:r>
            <a:r>
              <a:rPr lang="en-US" dirty="0"/>
              <a:t> and logical keys.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/>
              <a:t>Search query language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u="sng" dirty="0"/>
              <a:t>Can not search across different </a:t>
            </a:r>
            <a:r>
              <a:rPr lang="en-US" u="sng" dirty="0" err="1"/>
              <a:t>datasources</a:t>
            </a:r>
            <a:r>
              <a:rPr lang="en-US" u="sng" dirty="0"/>
              <a:t> </a:t>
            </a:r>
            <a:r>
              <a:rPr lang="en-US" dirty="0"/>
              <a:t>(MAIN, MASTER, SUPPLIER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Search query definitions are </a:t>
            </a:r>
            <a:r>
              <a:rPr lang="en-US" dirty="0" err="1" smtClean="0"/>
              <a:t>persistable</a:t>
            </a:r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0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Audit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Platform provides hooks to audit data modifications</a:t>
            </a:r>
          </a:p>
          <a:p>
            <a:r>
              <a:rPr lang="en-US" dirty="0" err="1" smtClean="0"/>
              <a:t>EntityAuditLog</a:t>
            </a:r>
            <a:r>
              <a:rPr lang="en-US" dirty="0" smtClean="0"/>
              <a:t>  - high level asynchronous interface (deprecated)</a:t>
            </a:r>
          </a:p>
          <a:p>
            <a:pPr lvl="1"/>
            <a:r>
              <a:rPr lang="en-US" dirty="0" smtClean="0"/>
              <a:t>Contributions are free to implement any kind of audit logic.</a:t>
            </a:r>
          </a:p>
          <a:p>
            <a:pPr lvl="1"/>
            <a:r>
              <a:rPr lang="en-US" dirty="0" smtClean="0"/>
              <a:t>Persistence is not supported by platform</a:t>
            </a:r>
          </a:p>
          <a:p>
            <a:r>
              <a:rPr lang="en-US" dirty="0" err="1" smtClean="0"/>
              <a:t>AuditLogProvider</a:t>
            </a:r>
            <a:r>
              <a:rPr lang="en-US" dirty="0"/>
              <a:t> </a:t>
            </a:r>
            <a:r>
              <a:rPr lang="en-US" dirty="0" smtClean="0"/>
              <a:t>– synchronous interface to prepare audit log records</a:t>
            </a:r>
          </a:p>
          <a:p>
            <a:pPr lvl="1"/>
            <a:r>
              <a:rPr lang="en-US" dirty="0" smtClean="0"/>
              <a:t>It is not audit log trail, i.e. it does not create modification history!</a:t>
            </a:r>
          </a:p>
          <a:p>
            <a:pPr lvl="1"/>
            <a:r>
              <a:rPr lang="en-US" dirty="0" err="1" smtClean="0"/>
              <a:t>AuditLogProvider</a:t>
            </a:r>
            <a:r>
              <a:rPr lang="en-US" dirty="0" smtClean="0"/>
              <a:t> implementations must create or update </a:t>
            </a:r>
            <a:r>
              <a:rPr lang="en-US" dirty="0" err="1" smtClean="0"/>
              <a:t>logRecord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It can be only one record pro entity! </a:t>
            </a:r>
          </a:p>
          <a:p>
            <a:pPr lvl="1"/>
            <a:r>
              <a:rPr lang="en-US" dirty="0" smtClean="0"/>
              <a:t>Platform provides persistence logic for audit log records. Implemented by </a:t>
            </a:r>
            <a:r>
              <a:rPr lang="en-US" dirty="0" err="1" smtClean="0"/>
              <a:t>AuditLogWriter</a:t>
            </a:r>
            <a:endParaRPr lang="en-US" dirty="0" smtClean="0"/>
          </a:p>
          <a:p>
            <a:r>
              <a:rPr lang="en-US" dirty="0" smtClean="0"/>
              <a:t>Standard HPM </a:t>
            </a:r>
            <a:r>
              <a:rPr lang="en-US" dirty="0" err="1" smtClean="0"/>
              <a:t>AuditLogProvider</a:t>
            </a:r>
            <a:endParaRPr lang="en-US" dirty="0" smtClean="0"/>
          </a:p>
          <a:p>
            <a:pPr lvl="1"/>
            <a:r>
              <a:rPr lang="en-US" dirty="0"/>
              <a:t>Record creation, modification or deletion timestamp and user </a:t>
            </a:r>
            <a:r>
              <a:rPr lang="en-US" dirty="0" smtClean="0"/>
              <a:t>id</a:t>
            </a:r>
          </a:p>
          <a:p>
            <a:r>
              <a:rPr lang="en-US" dirty="0" err="1" smtClean="0"/>
              <a:t>Auditlog</a:t>
            </a:r>
            <a:r>
              <a:rPr lang="en-US" dirty="0" smtClean="0"/>
              <a:t> records are available in the business model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classes in the data access layer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EntityProxy</a:t>
            </a:r>
            <a:r>
              <a:rPr lang="en-US" dirty="0" smtClean="0"/>
              <a:t>, </a:t>
            </a:r>
            <a:r>
              <a:rPr lang="en-US" dirty="0" err="1" smtClean="0"/>
              <a:t>EntityDetialModel</a:t>
            </a:r>
            <a:r>
              <a:rPr lang="en-US" dirty="0" smtClean="0"/>
              <a:t>, </a:t>
            </a:r>
            <a:r>
              <a:rPr lang="en-US" dirty="0" err="1" smtClean="0"/>
              <a:t>Listmodel</a:t>
            </a:r>
            <a:r>
              <a:rPr lang="en-US" dirty="0" smtClean="0"/>
              <a:t>, </a:t>
            </a:r>
            <a:r>
              <a:rPr lang="en-US" dirty="0" err="1" smtClean="0"/>
              <a:t>EntityProxyFactory</a:t>
            </a:r>
            <a:r>
              <a:rPr lang="en-US" dirty="0" smtClean="0"/>
              <a:t>, </a:t>
            </a:r>
            <a:r>
              <a:rPr lang="en-US" dirty="0" err="1" smtClean="0"/>
              <a:t>EntityManager</a:t>
            </a:r>
            <a:r>
              <a:rPr lang="en-US" dirty="0" smtClean="0"/>
              <a:t>, </a:t>
            </a:r>
            <a:r>
              <a:rPr lang="en-US" dirty="0" err="1" smtClean="0"/>
              <a:t>ListModelLoader</a:t>
            </a:r>
            <a:r>
              <a:rPr lang="en-US" dirty="0" smtClean="0"/>
              <a:t>, </a:t>
            </a:r>
            <a:r>
              <a:rPr lang="en-US" dirty="0" err="1" smtClean="0"/>
              <a:t>ListModelSettings</a:t>
            </a:r>
            <a:r>
              <a:rPr lang="en-US" dirty="0" smtClean="0"/>
              <a:t>, </a:t>
            </a:r>
            <a:r>
              <a:rPr lang="en-US" dirty="0" err="1" smtClean="0"/>
              <a:t>ListModelSynchronizer</a:t>
            </a:r>
            <a:r>
              <a:rPr lang="en-US" dirty="0" smtClean="0"/>
              <a:t>, </a:t>
            </a:r>
            <a:r>
              <a:rPr lang="en-US" dirty="0" err="1" smtClean="0"/>
              <a:t>EnumerationProvider</a:t>
            </a:r>
            <a:endParaRPr lang="en-US" dirty="0"/>
          </a:p>
          <a:p>
            <a:r>
              <a:rPr lang="en-US" dirty="0" err="1" smtClean="0"/>
              <a:t>ListEntry</a:t>
            </a:r>
            <a:r>
              <a:rPr lang="en-US" dirty="0" smtClean="0"/>
              <a:t>, </a:t>
            </a:r>
            <a:r>
              <a:rPr lang="en-US" dirty="0" err="1" smtClean="0"/>
              <a:t>ListColumn</a:t>
            </a:r>
            <a:r>
              <a:rPr lang="en-US" dirty="0" smtClean="0"/>
              <a:t>, </a:t>
            </a:r>
            <a:r>
              <a:rPr lang="en-US" dirty="0" err="1" smtClean="0"/>
              <a:t>ListEntry</a:t>
            </a:r>
            <a:endParaRPr lang="en-US" dirty="0" smtClean="0"/>
          </a:p>
          <a:p>
            <a:r>
              <a:rPr lang="en-US" dirty="0" err="1" smtClean="0"/>
              <a:t>EntityPath</a:t>
            </a:r>
            <a:r>
              <a:rPr lang="en-US" dirty="0" smtClean="0"/>
              <a:t>, </a:t>
            </a:r>
            <a:r>
              <a:rPr lang="en-US" dirty="0" err="1" smtClean="0"/>
              <a:t>FieldPath</a:t>
            </a:r>
            <a:r>
              <a:rPr lang="en-US" dirty="0" smtClean="0"/>
              <a:t>, </a:t>
            </a:r>
            <a:r>
              <a:rPr lang="en-US" dirty="0" err="1" smtClean="0"/>
              <a:t>LogicalKey</a:t>
            </a:r>
            <a:r>
              <a:rPr lang="en-US" dirty="0" smtClean="0"/>
              <a:t>,</a:t>
            </a:r>
          </a:p>
          <a:p>
            <a:r>
              <a:rPr lang="en-US" dirty="0" smtClean="0"/>
              <a:t>Repository, </a:t>
            </a:r>
            <a:r>
              <a:rPr lang="en-US" dirty="0" err="1" smtClean="0"/>
              <a:t>RepositoryUtils</a:t>
            </a:r>
            <a:r>
              <a:rPr lang="en-US" dirty="0" smtClean="0"/>
              <a:t>, </a:t>
            </a:r>
            <a:r>
              <a:rPr lang="en-US" dirty="0" err="1" smtClean="0"/>
              <a:t>EntitType</a:t>
            </a:r>
            <a:r>
              <a:rPr lang="en-US" dirty="0" smtClean="0"/>
              <a:t>, </a:t>
            </a:r>
            <a:r>
              <a:rPr lang="en-US" dirty="0" err="1" smtClean="0"/>
              <a:t>FieldType</a:t>
            </a:r>
            <a:endParaRPr lang="en-US" dirty="0"/>
          </a:p>
          <a:p>
            <a:r>
              <a:rPr lang="en-US" dirty="0"/>
              <a:t>Command, </a:t>
            </a:r>
            <a:r>
              <a:rPr lang="en-US" dirty="0" err="1"/>
              <a:t>FeedbackProcessor</a:t>
            </a:r>
            <a:r>
              <a:rPr lang="en-US" dirty="0"/>
              <a:t>, </a:t>
            </a:r>
            <a:r>
              <a:rPr lang="en-US" dirty="0" err="1"/>
              <a:t>CommandContext</a:t>
            </a:r>
            <a:endParaRPr lang="en-US" dirty="0"/>
          </a:p>
          <a:p>
            <a:r>
              <a:rPr lang="en-US" dirty="0"/>
              <a:t>Report, </a:t>
            </a:r>
            <a:r>
              <a:rPr lang="en-US" dirty="0" err="1"/>
              <a:t>ReportResult</a:t>
            </a:r>
            <a:r>
              <a:rPr lang="en-US" dirty="0"/>
              <a:t>, </a:t>
            </a:r>
            <a:r>
              <a:rPr lang="en-US" dirty="0" err="1"/>
              <a:t>ReportQuery</a:t>
            </a:r>
            <a:r>
              <a:rPr lang="en-US" dirty="0"/>
              <a:t>, </a:t>
            </a:r>
            <a:r>
              <a:rPr lang="en-US" dirty="0" err="1" smtClean="0"/>
              <a:t>ReportService</a:t>
            </a:r>
            <a:endParaRPr lang="en-US" dirty="0" smtClean="0"/>
          </a:p>
          <a:p>
            <a:r>
              <a:rPr lang="en-US" dirty="0" err="1" smtClean="0"/>
              <a:t>EntityProperty</a:t>
            </a:r>
            <a:r>
              <a:rPr lang="en-US" dirty="0" smtClean="0"/>
              <a:t>, </a:t>
            </a:r>
            <a:r>
              <a:rPr lang="en-US" dirty="0" err="1" smtClean="0"/>
              <a:t>EntityItem</a:t>
            </a:r>
            <a:r>
              <a:rPr lang="en-US" dirty="0" smtClean="0"/>
              <a:t>, </a:t>
            </a:r>
            <a:r>
              <a:rPr lang="en-US" dirty="0" err="1" smtClean="0"/>
              <a:t>ListModelQuery</a:t>
            </a:r>
            <a:r>
              <a:rPr lang="en-US" dirty="0" smtClean="0"/>
              <a:t>, </a:t>
            </a:r>
            <a:r>
              <a:rPr lang="en-US" dirty="0" err="1" smtClean="0"/>
              <a:t>ListModelProvider</a:t>
            </a:r>
            <a:r>
              <a:rPr lang="en-US" dirty="0" smtClean="0"/>
              <a:t>, </a:t>
            </a:r>
            <a:r>
              <a:rPr lang="en-US" dirty="0" err="1" smtClean="0"/>
              <a:t>ListModelQuery,EntityItemList</a:t>
            </a:r>
            <a:r>
              <a:rPr lang="en-US" dirty="0" smtClean="0"/>
              <a:t>, </a:t>
            </a:r>
            <a:r>
              <a:rPr lang="en-US" dirty="0" err="1" smtClean="0"/>
              <a:t>LogicalKeyEvaluator</a:t>
            </a:r>
            <a:r>
              <a:rPr lang="en-US" dirty="0" smtClean="0"/>
              <a:t>, </a:t>
            </a:r>
            <a:r>
              <a:rPr lang="en-US" dirty="0" err="1" smtClean="0"/>
              <a:t>QualificationElement</a:t>
            </a:r>
            <a:r>
              <a:rPr lang="en-US" dirty="0" smtClean="0"/>
              <a:t>, </a:t>
            </a:r>
            <a:r>
              <a:rPr lang="en-US" dirty="0" err="1" smtClean="0"/>
              <a:t>QualificationModel</a:t>
            </a:r>
            <a:r>
              <a:rPr lang="en-US" dirty="0" smtClean="0"/>
              <a:t>, </a:t>
            </a:r>
            <a:r>
              <a:rPr lang="en-US" dirty="0" err="1"/>
              <a:t>VersionProxy</a:t>
            </a:r>
            <a:r>
              <a:rPr lang="en-US" dirty="0"/>
              <a:t>, </a:t>
            </a:r>
            <a:r>
              <a:rPr lang="en-US" dirty="0" err="1" smtClean="0"/>
              <a:t>VersionToken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/>
              <a:t>EDataGraph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8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738883" y="2936303"/>
            <a:ext cx="8640960" cy="429767"/>
          </a:xfrm>
        </p:spPr>
        <p:txBody>
          <a:bodyPr/>
          <a:lstStyle/>
          <a:p>
            <a:r>
              <a:rPr lang="en-US" dirty="0" smtClean="0"/>
              <a:t>Infrastructure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2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components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Extensions </a:t>
            </a:r>
            <a:r>
              <a:rPr lang="en-US" dirty="0" smtClean="0"/>
              <a:t>framework</a:t>
            </a:r>
          </a:p>
          <a:p>
            <a:r>
              <a:rPr lang="en-US" dirty="0"/>
              <a:t>Communication </a:t>
            </a:r>
            <a:r>
              <a:rPr lang="en-US" dirty="0" smtClean="0"/>
              <a:t>framework</a:t>
            </a:r>
            <a:endParaRPr lang="en-US" dirty="0"/>
          </a:p>
          <a:p>
            <a:r>
              <a:rPr lang="en-US" dirty="0" smtClean="0"/>
              <a:t>Components lifecycle management</a:t>
            </a:r>
            <a:endParaRPr lang="en-US" dirty="0"/>
          </a:p>
          <a:p>
            <a:r>
              <a:rPr lang="en-US" dirty="0" smtClean="0"/>
              <a:t>Security and Authentication</a:t>
            </a:r>
          </a:p>
          <a:p>
            <a:r>
              <a:rPr lang="en-US" dirty="0" smtClean="0"/>
              <a:t>Preferences and configuration</a:t>
            </a:r>
            <a:endParaRPr lang="en-US" dirty="0"/>
          </a:p>
          <a:p>
            <a:r>
              <a:rPr lang="en-US" dirty="0"/>
              <a:t>XML </a:t>
            </a:r>
            <a:r>
              <a:rPr lang="en-US" dirty="0" smtClean="0"/>
              <a:t>serialization</a:t>
            </a:r>
            <a:endParaRPr lang="en-US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I18N</a:t>
            </a:r>
          </a:p>
          <a:p>
            <a:r>
              <a:rPr lang="en-US" dirty="0" smtClean="0"/>
              <a:t>DB </a:t>
            </a:r>
            <a:r>
              <a:rPr lang="en-US" dirty="0"/>
              <a:t>access</a:t>
            </a:r>
          </a:p>
          <a:p>
            <a:r>
              <a:rPr lang="en-US" dirty="0" smtClean="0"/>
              <a:t>Caching</a:t>
            </a:r>
          </a:p>
          <a:p>
            <a:r>
              <a:rPr lang="en-US" dirty="0" smtClean="0"/>
              <a:t>Logging</a:t>
            </a:r>
            <a:endParaRPr lang="en-US" dirty="0"/>
          </a:p>
          <a:p>
            <a:r>
              <a:rPr lang="de-DE" dirty="0" smtClean="0"/>
              <a:t>Monitoring</a:t>
            </a:r>
          </a:p>
          <a:p>
            <a:r>
              <a:rPr lang="en-US" dirty="0" smtClean="0"/>
              <a:t>Packaging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HPM Platform – the true challenge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base for different business and domain models</a:t>
            </a:r>
          </a:p>
          <a:p>
            <a:r>
              <a:rPr lang="en-US" dirty="0" smtClean="0"/>
              <a:t>Many layers of abstraction</a:t>
            </a:r>
          </a:p>
          <a:p>
            <a:r>
              <a:rPr lang="en-US" dirty="0" smtClean="0"/>
              <a:t>Extensibility and customization on all levels</a:t>
            </a:r>
          </a:p>
          <a:p>
            <a:r>
              <a:rPr lang="en-US" dirty="0" smtClean="0"/>
              <a:t>Complex data models</a:t>
            </a:r>
          </a:p>
          <a:p>
            <a:r>
              <a:rPr lang="en-US" dirty="0" smtClean="0"/>
              <a:t>“Fat” client</a:t>
            </a:r>
          </a:p>
          <a:p>
            <a:r>
              <a:rPr lang="en-US" dirty="0" smtClean="0"/>
              <a:t>A lot of public API</a:t>
            </a:r>
          </a:p>
          <a:p>
            <a:r>
              <a:rPr lang="en-US" dirty="0" smtClean="0"/>
              <a:t>API backward compatibility</a:t>
            </a:r>
          </a:p>
          <a:p>
            <a:r>
              <a:rPr lang="en-US" dirty="0" smtClean="0"/>
              <a:t>Running by many customers </a:t>
            </a:r>
          </a:p>
          <a:p>
            <a:r>
              <a:rPr lang="en-US" dirty="0"/>
              <a:t>About </a:t>
            </a:r>
            <a:r>
              <a:rPr lang="en-US" dirty="0" smtClean="0"/>
              <a:t>10 </a:t>
            </a:r>
            <a:r>
              <a:rPr lang="en-US" dirty="0"/>
              <a:t>years </a:t>
            </a:r>
            <a:r>
              <a:rPr lang="en-US" dirty="0" smtClean="0"/>
              <a:t>old </a:t>
            </a:r>
            <a:r>
              <a:rPr lang="en-US" dirty="0"/>
              <a:t>and </a:t>
            </a:r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4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framework – </a:t>
            </a:r>
            <a:r>
              <a:rPr lang="en-US" dirty="0"/>
              <a:t>E</a:t>
            </a:r>
            <a:r>
              <a:rPr lang="en-US" dirty="0" smtClean="0"/>
              <a:t>clipse extensions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HPM Platform and application extension mechanism is based on eclipse extension framework</a:t>
            </a:r>
          </a:p>
          <a:p>
            <a:r>
              <a:rPr lang="en-US" dirty="0" smtClean="0"/>
              <a:t>Eclipse </a:t>
            </a:r>
            <a:r>
              <a:rPr lang="en-US" dirty="0"/>
              <a:t>provides the concept of "extension points" and "extensions" to facilitate that functionality can be contributed to plugins by other plugins</a:t>
            </a:r>
            <a:r>
              <a:rPr lang="en-US" dirty="0" smtClean="0"/>
              <a:t>.</a:t>
            </a:r>
          </a:p>
          <a:p>
            <a:r>
              <a:rPr lang="en-US" dirty="0"/>
              <a:t>Plugins which define extension points open themself up for other plugins</a:t>
            </a:r>
            <a:r>
              <a:rPr lang="en-US" dirty="0" smtClean="0"/>
              <a:t>.</a:t>
            </a:r>
          </a:p>
          <a:p>
            <a:r>
              <a:rPr lang="en-US" dirty="0"/>
              <a:t>A extension points defines a </a:t>
            </a:r>
            <a:r>
              <a:rPr lang="en-US" dirty="0" smtClean="0"/>
              <a:t>contract </a:t>
            </a:r>
            <a:r>
              <a:rPr lang="en-US" dirty="0"/>
              <a:t>how other plugins can contribute</a:t>
            </a:r>
            <a:r>
              <a:rPr lang="en-US" dirty="0" smtClean="0"/>
              <a:t>.</a:t>
            </a:r>
          </a:p>
          <a:p>
            <a:r>
              <a:rPr lang="en-US" dirty="0"/>
              <a:t>A plugin which defines an "extension" contributes to the defined "extension point</a:t>
            </a:r>
            <a:r>
              <a:rPr lang="en-US" dirty="0" smtClean="0"/>
              <a:t>".</a:t>
            </a:r>
          </a:p>
          <a:p>
            <a:r>
              <a:rPr lang="en-US" dirty="0"/>
              <a:t>Extensions to an extension points are defined in the plugins via the file "plugin.xml" using XML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1100" b="1" dirty="0" smtClean="0"/>
              <a:t> Source: “Eclipse </a:t>
            </a:r>
            <a:r>
              <a:rPr lang="en-US" sz="1100" b="1" dirty="0"/>
              <a:t>Extension Points and </a:t>
            </a:r>
            <a:r>
              <a:rPr lang="en-US" sz="1100" b="1" dirty="0" smtClean="0"/>
              <a:t>Extensions” by Lars Vogel (</a:t>
            </a:r>
            <a:r>
              <a:rPr lang="en-US" sz="1100" dirty="0" smtClean="0">
                <a:hlinkClick r:id="rId2"/>
              </a:rPr>
              <a:t>http</a:t>
            </a:r>
            <a:r>
              <a:rPr lang="en-US" sz="1100" dirty="0">
                <a:hlinkClick r:id="rId2"/>
              </a:rPr>
              <a:t>://</a:t>
            </a:r>
            <a:r>
              <a:rPr lang="en-US" sz="1100" dirty="0" smtClean="0">
                <a:hlinkClick r:id="rId2"/>
              </a:rPr>
              <a:t>www.vogella.de/articles/EclipseExtensionPoint/article.html</a:t>
            </a:r>
            <a:r>
              <a:rPr lang="en-US" sz="1100" dirty="0"/>
              <a:t>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1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Abgerundetes Rechteck 36"/>
          <p:cNvSpPr/>
          <p:nvPr/>
        </p:nvSpPr>
        <p:spPr>
          <a:xfrm>
            <a:off x="3744606" y="2691401"/>
            <a:ext cx="975134" cy="346228"/>
          </a:xfrm>
          <a:prstGeom prst="roundRect">
            <a:avLst>
              <a:gd name="adj" fmla="val 47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  <a:buSzPct val="125000"/>
            </a:pPr>
            <a:r>
              <a:rPr lang="de-DE" sz="1000" dirty="0" smtClean="0">
                <a:solidFill>
                  <a:schemeClr val="bg1"/>
                </a:solidFill>
              </a:rPr>
              <a:t>Extension Point F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points and  extension contributions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5" y="3950563"/>
            <a:ext cx="9112250" cy="1889335"/>
          </a:xfrm>
        </p:spPr>
        <p:txBody>
          <a:bodyPr/>
          <a:lstStyle/>
          <a:p>
            <a:r>
              <a:rPr lang="en-US" dirty="0" smtClean="0"/>
              <a:t>HPM Platform and application consists of plugins which contribute to some extension points and define own extension points.</a:t>
            </a:r>
          </a:p>
          <a:p>
            <a:r>
              <a:rPr lang="en-US" dirty="0" smtClean="0"/>
              <a:t>HPM Platform and application provide a large number of extension points </a:t>
            </a:r>
          </a:p>
          <a:p>
            <a:r>
              <a:rPr lang="en-US" dirty="0" smtClean="0"/>
              <a:t>Application developers can define new extension points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Abgerundetes Rechteck 4"/>
          <p:cNvSpPr/>
          <p:nvPr/>
        </p:nvSpPr>
        <p:spPr>
          <a:xfrm>
            <a:off x="1543229" y="1469256"/>
            <a:ext cx="975134" cy="346228"/>
          </a:xfrm>
          <a:prstGeom prst="roundRect">
            <a:avLst>
              <a:gd name="adj" fmla="val 47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  <a:buSzPct val="125000"/>
            </a:pPr>
            <a:r>
              <a:rPr lang="de-DE" sz="1000" dirty="0" smtClean="0">
                <a:solidFill>
                  <a:schemeClr val="bg1"/>
                </a:solidFill>
              </a:rPr>
              <a:t>Extension Point A</a:t>
            </a: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990600" y="945473"/>
            <a:ext cx="2083444" cy="523783"/>
          </a:xfrm>
          <a:prstGeom prst="roundRect">
            <a:avLst>
              <a:gd name="adj" fmla="val 28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18143" tIns="59072" rIns="118143" bIns="59072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HPM </a:t>
            </a:r>
            <a:r>
              <a:rPr lang="de-DE" sz="1200" b="1" dirty="0" err="1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Plugin</a:t>
            </a: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A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629603" y="2741714"/>
            <a:ext cx="1509204" cy="355107"/>
          </a:xfrm>
          <a:prstGeom prst="roundRect">
            <a:avLst>
              <a:gd name="adj" fmla="val 28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18143" tIns="59072" rIns="118143" bIns="59072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HPM </a:t>
            </a:r>
            <a:r>
              <a:rPr lang="de-DE" sz="1200" b="1" dirty="0" err="1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Plugin</a:t>
            </a: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C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798409" y="2691399"/>
            <a:ext cx="906581" cy="346228"/>
          </a:xfrm>
          <a:prstGeom prst="roundRect">
            <a:avLst>
              <a:gd name="adj" fmla="val 47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  <a:buSzPct val="125000"/>
            </a:pPr>
            <a:r>
              <a:rPr lang="de-DE" sz="1000" dirty="0" smtClean="0">
                <a:solidFill>
                  <a:schemeClr val="bg1"/>
                </a:solidFill>
              </a:rPr>
              <a:t>Extension Point D</a:t>
            </a: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3629727" y="2171700"/>
            <a:ext cx="2185093" cy="519700"/>
          </a:xfrm>
          <a:prstGeom prst="roundRect">
            <a:avLst>
              <a:gd name="adj" fmla="val 28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18143" tIns="59072" rIns="118143" bIns="59072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HPM </a:t>
            </a:r>
            <a:r>
              <a:rPr lang="de-DE" sz="1200" b="1" dirty="0" err="1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Plugin</a:t>
            </a: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D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4185951" y="1300579"/>
            <a:ext cx="1072647" cy="346228"/>
          </a:xfrm>
          <a:prstGeom prst="roundRect">
            <a:avLst>
              <a:gd name="adj" fmla="val 47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  <a:buSzPct val="125000"/>
            </a:pPr>
            <a:r>
              <a:rPr lang="de-DE" sz="1000" dirty="0" smtClean="0">
                <a:solidFill>
                  <a:schemeClr val="bg1"/>
                </a:solidFill>
              </a:rPr>
              <a:t>Extension Point B</a:t>
            </a: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3763656" y="828676"/>
            <a:ext cx="1922283" cy="471904"/>
          </a:xfrm>
          <a:prstGeom prst="roundRect">
            <a:avLst>
              <a:gd name="adj" fmla="val 28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18143" tIns="59072" rIns="118143" bIns="59072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HPM </a:t>
            </a:r>
            <a:r>
              <a:rPr lang="de-DE" sz="1200" b="1" dirty="0" err="1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Plugin</a:t>
            </a: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B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14" name="Gewinkelte Verbindung 13"/>
          <p:cNvCxnSpPr>
            <a:stCxn id="10" idx="0"/>
            <a:endCxn id="11" idx="2"/>
          </p:cNvCxnSpPr>
          <p:nvPr/>
        </p:nvCxnSpPr>
        <p:spPr>
          <a:xfrm rot="5400000" flipH="1" flipV="1">
            <a:off x="4459828" y="1909254"/>
            <a:ext cx="524893" cy="1"/>
          </a:xfrm>
          <a:prstGeom prst="bentConnector3">
            <a:avLst/>
          </a:prstGeom>
          <a:ln>
            <a:solidFill>
              <a:srgbClr val="404040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Gewinkelte Verbindung 15"/>
          <p:cNvCxnSpPr>
            <a:stCxn id="10" idx="1"/>
            <a:endCxn id="5" idx="3"/>
          </p:cNvCxnSpPr>
          <p:nvPr/>
        </p:nvCxnSpPr>
        <p:spPr>
          <a:xfrm rot="10800000">
            <a:off x="2518363" y="1642370"/>
            <a:ext cx="1111364" cy="789180"/>
          </a:xfrm>
          <a:prstGeom prst="bentConnector3">
            <a:avLst>
              <a:gd name="adj1" fmla="val 50000"/>
            </a:avLst>
          </a:prstGeom>
          <a:ln>
            <a:solidFill>
              <a:srgbClr val="404040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8" idx="0"/>
          </p:cNvCxnSpPr>
          <p:nvPr/>
        </p:nvCxnSpPr>
        <p:spPr>
          <a:xfrm rot="5400000" flipH="1" flipV="1">
            <a:off x="1244386" y="1955303"/>
            <a:ext cx="926230" cy="646593"/>
          </a:xfrm>
          <a:prstGeom prst="bentConnector3">
            <a:avLst>
              <a:gd name="adj1" fmla="val 50000"/>
            </a:avLst>
          </a:prstGeom>
          <a:ln>
            <a:solidFill>
              <a:srgbClr val="404040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Abgerundetes Rechteck 22"/>
          <p:cNvSpPr/>
          <p:nvPr/>
        </p:nvSpPr>
        <p:spPr bwMode="auto">
          <a:xfrm>
            <a:off x="6215137" y="3414930"/>
            <a:ext cx="1509204" cy="355107"/>
          </a:xfrm>
          <a:prstGeom prst="roundRect">
            <a:avLst>
              <a:gd name="adj" fmla="val 28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18143" tIns="59072" rIns="118143" bIns="59072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HPM </a:t>
            </a:r>
            <a:r>
              <a:rPr lang="de-DE" sz="1200" b="1" dirty="0" err="1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Plugin</a:t>
            </a: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E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24" name="Gewinkelte Verbindung 23"/>
          <p:cNvCxnSpPr>
            <a:stCxn id="23" idx="1"/>
            <a:endCxn id="9" idx="2"/>
          </p:cNvCxnSpPr>
          <p:nvPr/>
        </p:nvCxnSpPr>
        <p:spPr>
          <a:xfrm rot="10800000">
            <a:off x="5251701" y="3037628"/>
            <a:ext cx="963437" cy="554857"/>
          </a:xfrm>
          <a:prstGeom prst="bentConnector2">
            <a:avLst/>
          </a:prstGeom>
          <a:ln>
            <a:solidFill>
              <a:srgbClr val="404040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endCxn id="37" idx="2"/>
          </p:cNvCxnSpPr>
          <p:nvPr/>
        </p:nvCxnSpPr>
        <p:spPr>
          <a:xfrm>
            <a:off x="2119757" y="2919267"/>
            <a:ext cx="2112416" cy="118362"/>
          </a:xfrm>
          <a:prstGeom prst="bentConnector4">
            <a:avLst>
              <a:gd name="adj1" fmla="val 38459"/>
              <a:gd name="adj2" fmla="val 510650"/>
            </a:avLst>
          </a:prstGeom>
          <a:ln>
            <a:solidFill>
              <a:srgbClr val="404040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Abgerundetes Rechteck 57"/>
          <p:cNvSpPr/>
          <p:nvPr/>
        </p:nvSpPr>
        <p:spPr>
          <a:xfrm>
            <a:off x="7716233" y="1478132"/>
            <a:ext cx="975134" cy="346228"/>
          </a:xfrm>
          <a:prstGeom prst="roundRect">
            <a:avLst>
              <a:gd name="adj" fmla="val 47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2"/>
              </a:buClr>
              <a:buSzPct val="125000"/>
            </a:pPr>
            <a:r>
              <a:rPr lang="de-DE" sz="1000" dirty="0" smtClean="0">
                <a:solidFill>
                  <a:schemeClr val="bg1"/>
                </a:solidFill>
              </a:rPr>
              <a:t>Extension Point G</a:t>
            </a:r>
          </a:p>
        </p:txBody>
      </p:sp>
      <p:sp>
        <p:nvSpPr>
          <p:cNvPr id="59" name="Abgerundetes Rechteck 58"/>
          <p:cNvSpPr/>
          <p:nvPr/>
        </p:nvSpPr>
        <p:spPr bwMode="auto">
          <a:xfrm>
            <a:off x="7305675" y="945473"/>
            <a:ext cx="1714500" cy="532660"/>
          </a:xfrm>
          <a:prstGeom prst="roundRect">
            <a:avLst>
              <a:gd name="adj" fmla="val 28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18143" tIns="59072" rIns="118143" bIns="59072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de-DE" sz="1200" b="1" dirty="0" err="1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Eclipse</a:t>
            </a: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</a:t>
            </a:r>
            <a:r>
              <a:rPr lang="de-DE" sz="1200" b="1" dirty="0" err="1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Plugin</a:t>
            </a:r>
            <a:r>
              <a:rPr lang="de-DE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G</a:t>
            </a:r>
            <a:endParaRPr kumimoji="0" lang="de-DE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60" name="Gewinkelte Verbindung 59"/>
          <p:cNvCxnSpPr>
            <a:stCxn id="23" idx="0"/>
            <a:endCxn id="58" idx="2"/>
          </p:cNvCxnSpPr>
          <p:nvPr/>
        </p:nvCxnSpPr>
        <p:spPr>
          <a:xfrm rot="5400000" flipH="1" flipV="1">
            <a:off x="6791484" y="2002615"/>
            <a:ext cx="1590570" cy="1234061"/>
          </a:xfrm>
          <a:prstGeom prst="bentConnector3">
            <a:avLst>
              <a:gd name="adj1" fmla="val 50000"/>
            </a:avLst>
          </a:prstGeom>
          <a:ln>
            <a:solidFill>
              <a:srgbClr val="404040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67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point example – communication request handler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0" y="658119"/>
            <a:ext cx="5185930" cy="347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964" y="3467624"/>
            <a:ext cx="6367836" cy="2400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281227" y="1038687"/>
            <a:ext cx="31515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600" dirty="0" smtClean="0">
                <a:solidFill>
                  <a:srgbClr val="404040"/>
                </a:solidFill>
              </a:rPr>
              <a:t>Extension point definition</a:t>
            </a: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5779363" y="1207964"/>
            <a:ext cx="337352" cy="0"/>
          </a:xfrm>
          <a:prstGeom prst="straightConnector1">
            <a:avLst/>
          </a:prstGeom>
          <a:ln>
            <a:solidFill>
              <a:srgbClr val="404040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2504984" y="4911431"/>
            <a:ext cx="415770" cy="0"/>
          </a:xfrm>
          <a:prstGeom prst="straightConnector1">
            <a:avLst/>
          </a:prstGeom>
          <a:ln>
            <a:solidFill>
              <a:srgbClr val="404040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55625" y="4742153"/>
            <a:ext cx="1775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600" dirty="0" smtClean="0">
                <a:solidFill>
                  <a:srgbClr val="404040"/>
                </a:solidFill>
              </a:rPr>
              <a:t>Extension point contribution</a:t>
            </a:r>
          </a:p>
        </p:txBody>
      </p:sp>
    </p:spTree>
    <p:extLst>
      <p:ext uri="{BB962C8B-B14F-4D97-AF65-F5344CB8AC3E}">
        <p14:creationId xmlns:p14="http://schemas.microsoft.com/office/powerpoint/2010/main" val="217488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extensions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55625" y="846138"/>
            <a:ext cx="8877175" cy="2633909"/>
          </a:xfrm>
        </p:spPr>
        <p:txBody>
          <a:bodyPr/>
          <a:lstStyle/>
          <a:p>
            <a:r>
              <a:rPr lang="en-US" dirty="0" smtClean="0"/>
              <a:t>Extension registry can be</a:t>
            </a:r>
            <a:r>
              <a:rPr lang="en-US" dirty="0"/>
              <a:t> </a:t>
            </a:r>
            <a:r>
              <a:rPr lang="en-US" dirty="0" smtClean="0"/>
              <a:t>programmatically accessed using </a:t>
            </a:r>
            <a:r>
              <a:rPr lang="en-US" dirty="0" err="1" smtClean="0"/>
              <a:t>IExtensionRegistry</a:t>
            </a:r>
            <a:r>
              <a:rPr lang="en-US" dirty="0" smtClean="0"/>
              <a:t> service</a:t>
            </a:r>
          </a:p>
          <a:p>
            <a:r>
              <a:rPr lang="en-US" dirty="0" smtClean="0"/>
              <a:t>Extension point creator is responsible for extension contributions initialization</a:t>
            </a:r>
          </a:p>
          <a:p>
            <a:r>
              <a:rPr lang="en-US" dirty="0" smtClean="0"/>
              <a:t>Using extensions one can contribute java classes (for example – some listener class contribution)</a:t>
            </a:r>
          </a:p>
          <a:p>
            <a:r>
              <a:rPr lang="en-US" dirty="0" smtClean="0"/>
              <a:t>If a contributor class implements </a:t>
            </a:r>
            <a:r>
              <a:rPr lang="en-US" dirty="0" err="1" smtClean="0"/>
              <a:t>IExecutableExtension</a:t>
            </a:r>
            <a:r>
              <a:rPr lang="en-US" dirty="0" smtClean="0"/>
              <a:t> interface then it can access contribution attributes.</a:t>
            </a:r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File name - Click Insert / Header &amp; Footer to edit</a:t>
            </a:r>
            <a:endParaRPr lang="en-US" dirty="0"/>
          </a:p>
        </p:txBody>
      </p:sp>
      <p:sp>
        <p:nvSpPr>
          <p:cNvPr id="8" name="Inhaltsplatzhalter 6"/>
          <p:cNvSpPr txBox="1">
            <a:spLocks/>
          </p:cNvSpPr>
          <p:nvPr/>
        </p:nvSpPr>
        <p:spPr>
          <a:xfrm>
            <a:off x="4807289" y="3651926"/>
            <a:ext cx="5273336" cy="2212265"/>
          </a:xfrm>
          <a:prstGeom prst="rect">
            <a:avLst/>
          </a:prstGeom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Frutiger LT Std 55 Roman" pitchFamily="34" charset="0"/>
              <a:buNone/>
            </a:pPr>
            <a:endParaRPr lang="en-US" sz="1050" kern="0" dirty="0"/>
          </a:p>
        </p:txBody>
      </p:sp>
    </p:spTree>
    <p:extLst>
      <p:ext uri="{BB962C8B-B14F-4D97-AF65-F5344CB8AC3E}">
        <p14:creationId xmlns:p14="http://schemas.microsoft.com/office/powerpoint/2010/main" val="333390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smtClean="0"/>
              <a:t>extensions – communication handler example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Inhaltsplatzhalter 6"/>
          <p:cNvSpPr>
            <a:spLocks noGrp="1"/>
          </p:cNvSpPr>
          <p:nvPr>
            <p:ph sz="half" idx="2"/>
          </p:nvPr>
        </p:nvSpPr>
        <p:spPr>
          <a:xfrm>
            <a:off x="2856702" y="792835"/>
            <a:ext cx="6576098" cy="2212265"/>
          </a:xfrm>
          <a:ln w="19050"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80"/>
                </a:solidFill>
                <a:latin typeface="Consolas"/>
              </a:rPr>
              <a:t>&lt;plugin&gt;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050" dirty="0">
                <a:solidFill>
                  <a:srgbClr val="000080"/>
                </a:solidFill>
                <a:latin typeface="Consolas"/>
              </a:rPr>
              <a:t>&lt;extension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050" dirty="0">
                <a:solidFill>
                  <a:srgbClr val="000080"/>
                </a:solidFill>
                <a:latin typeface="Consolas"/>
              </a:rPr>
              <a:t>point=</a:t>
            </a:r>
            <a:r>
              <a:rPr lang="en-US" sz="105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050" dirty="0" err="1">
                <a:solidFill>
                  <a:srgbClr val="008000"/>
                </a:solidFill>
                <a:latin typeface="Consolas"/>
              </a:rPr>
              <a:t>com.heiler.ppm.communication.core.requestHandlers</a:t>
            </a:r>
            <a:r>
              <a:rPr lang="en-US" sz="105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050" dirty="0">
                <a:solidFill>
                  <a:srgbClr val="000080"/>
                </a:solidFill>
                <a:latin typeface="Consolas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050" dirty="0">
                <a:solidFill>
                  <a:srgbClr val="000080"/>
                </a:solidFill>
                <a:latin typeface="Consolas"/>
              </a:rPr>
              <a:t>&lt;</a:t>
            </a:r>
            <a:r>
              <a:rPr lang="en-US" sz="1050" dirty="0" err="1">
                <a:solidFill>
                  <a:srgbClr val="000080"/>
                </a:solidFill>
                <a:latin typeface="Consolas"/>
              </a:rPr>
              <a:t>requestHandler</a:t>
            </a:r>
            <a:endParaRPr lang="en-US" sz="1050" dirty="0">
              <a:solidFill>
                <a:srgbClr val="00008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050" dirty="0" err="1">
                <a:solidFill>
                  <a:srgbClr val="000080"/>
                </a:solidFill>
                <a:latin typeface="Consolas"/>
              </a:rPr>
              <a:t>typeSelector</a:t>
            </a:r>
            <a:r>
              <a:rPr lang="en-US" sz="1050" dirty="0">
                <a:solidFill>
                  <a:srgbClr val="000080"/>
                </a:solidFill>
                <a:latin typeface="Consolas"/>
              </a:rPr>
              <a:t>=</a:t>
            </a:r>
            <a:r>
              <a:rPr lang="en-US" sz="105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050" dirty="0" err="1">
                <a:solidFill>
                  <a:srgbClr val="008000"/>
                </a:solidFill>
                <a:latin typeface="Consolas"/>
              </a:rPr>
              <a:t>com.heiler.ppm.std.core.message.ListModelLoader</a:t>
            </a:r>
            <a:r>
              <a:rPr lang="en-US" sz="1050" dirty="0">
                <a:solidFill>
                  <a:srgbClr val="008000"/>
                </a:solidFill>
                <a:latin typeface="Consolas"/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050" b="1" dirty="0">
                <a:solidFill>
                  <a:srgbClr val="000080"/>
                </a:solidFill>
                <a:latin typeface="Consolas"/>
              </a:rPr>
              <a:t>class=</a:t>
            </a:r>
            <a:r>
              <a:rPr lang="en-US" sz="1050" b="1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050" b="1" dirty="0" err="1">
                <a:solidFill>
                  <a:srgbClr val="008000"/>
                </a:solidFill>
                <a:latin typeface="Consolas"/>
              </a:rPr>
              <a:t>com.heiler.ppm.std.server.internal.handler.ListModelLoader</a:t>
            </a:r>
            <a:r>
              <a:rPr lang="en-US" sz="1050" b="1" dirty="0">
                <a:solidFill>
                  <a:srgbClr val="008000"/>
                </a:solidFill>
                <a:latin typeface="Consolas"/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050" dirty="0">
                <a:solidFill>
                  <a:srgbClr val="000080"/>
                </a:solidFill>
                <a:latin typeface="Consolas"/>
              </a:rPr>
              <a:t>name=</a:t>
            </a:r>
            <a:r>
              <a:rPr lang="en-US" sz="1050" dirty="0">
                <a:solidFill>
                  <a:srgbClr val="008000"/>
                </a:solidFill>
                <a:latin typeface="Consolas"/>
              </a:rPr>
              <a:t>"Non-Virtual </a:t>
            </a:r>
            <a:r>
              <a:rPr lang="en-US" sz="1050" dirty="0" err="1">
                <a:solidFill>
                  <a:srgbClr val="008000"/>
                </a:solidFill>
                <a:latin typeface="Consolas"/>
              </a:rPr>
              <a:t>ListModel</a:t>
            </a:r>
            <a:r>
              <a:rPr lang="en-US" sz="1050" dirty="0">
                <a:solidFill>
                  <a:srgbClr val="008000"/>
                </a:solidFill>
                <a:latin typeface="Consolas"/>
              </a:rPr>
              <a:t> Loader"</a:t>
            </a:r>
            <a:r>
              <a:rPr lang="en-US" sz="1050" dirty="0">
                <a:solidFill>
                  <a:srgbClr val="000080"/>
                </a:solidFill>
                <a:latin typeface="Consolas"/>
              </a:rPr>
              <a:t>/&gt;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050" dirty="0">
                <a:solidFill>
                  <a:srgbClr val="000080"/>
                </a:solidFill>
                <a:latin typeface="Consolas"/>
              </a:rPr>
              <a:t>&lt;/extension&gt;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80"/>
                </a:solidFill>
                <a:latin typeface="Consolas"/>
              </a:rPr>
              <a:t>&lt;/plugin&gt;</a:t>
            </a:r>
            <a:endParaRPr lang="en-US" sz="1050" kern="0" dirty="0"/>
          </a:p>
        </p:txBody>
      </p:sp>
      <p:sp>
        <p:nvSpPr>
          <p:cNvPr id="7" name="Inhaltsplatzhalter 6"/>
          <p:cNvSpPr txBox="1">
            <a:spLocks/>
          </p:cNvSpPr>
          <p:nvPr/>
        </p:nvSpPr>
        <p:spPr>
          <a:xfrm>
            <a:off x="824036" y="3444712"/>
            <a:ext cx="7721250" cy="2442637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3F7F5F"/>
                </a:solidFill>
                <a:latin typeface="Consolas"/>
              </a:rPr>
              <a:t>//get extension registry using eclipse platform </a:t>
            </a:r>
            <a:r>
              <a:rPr lang="en-US" sz="1050" dirty="0" err="1">
                <a:solidFill>
                  <a:srgbClr val="3F7F5F"/>
                </a:solidFill>
                <a:latin typeface="Consolas"/>
              </a:rPr>
              <a:t>singletone</a:t>
            </a:r>
            <a:endParaRPr lang="en-US" sz="1050" dirty="0">
              <a:solidFill>
                <a:srgbClr val="3F7F5F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 err="1">
                <a:solidFill>
                  <a:srgbClr val="000000"/>
                </a:solidFill>
                <a:latin typeface="Consolas"/>
              </a:rPr>
              <a:t>IExtensionRegistry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reg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Platform.</a:t>
            </a:r>
            <a:r>
              <a:rPr lang="en-US" sz="1050" i="1" dirty="0" err="1">
                <a:solidFill>
                  <a:srgbClr val="000000"/>
                </a:solidFill>
                <a:latin typeface="Consolas"/>
              </a:rPr>
              <a:t>getExtensionRegistry</a:t>
            </a:r>
            <a:r>
              <a:rPr lang="en-US" sz="1050" b="1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 err="1">
                <a:solidFill>
                  <a:srgbClr val="000000"/>
                </a:solidFill>
                <a:latin typeface="Consolas"/>
              </a:rPr>
              <a:t>IExtensionPoint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extPoint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reg.getExtensionPoint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05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050" b="1" dirty="0" err="1">
                <a:solidFill>
                  <a:srgbClr val="2A00FF"/>
                </a:solidFill>
                <a:latin typeface="Consolas"/>
              </a:rPr>
              <a:t>com.heiler.ppm.communication.core.requestHandlers</a:t>
            </a:r>
            <a:r>
              <a:rPr lang="en-US" sz="105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 err="1">
                <a:solidFill>
                  <a:srgbClr val="000000"/>
                </a:solidFill>
                <a:latin typeface="Consolas"/>
              </a:rPr>
              <a:t>IExtension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[] extensions = 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extPoint.getExtensions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050" dirty="0"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 err="1">
                <a:solidFill>
                  <a:srgbClr val="000000"/>
                </a:solidFill>
                <a:latin typeface="Consolas"/>
              </a:rPr>
              <a:t>IConfigurationElement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elems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 = extensions[ 0 ].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getConfigurationElements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 err="1">
                <a:solidFill>
                  <a:srgbClr val="000000"/>
                </a:solidFill>
                <a:latin typeface="Consolas"/>
              </a:rPr>
              <a:t>IConfigurationElement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configElement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elems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[ 0 ];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3F7F5F"/>
                </a:solidFill>
                <a:latin typeface="Consolas"/>
              </a:rPr>
              <a:t>//Instantiate class contribution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 err="1">
                <a:solidFill>
                  <a:srgbClr val="000000"/>
                </a:solidFill>
                <a:latin typeface="Consolas"/>
              </a:rPr>
              <a:t>RequestHandler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handler = 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RequestHandler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 ) 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configElement.createExecutableExtension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050" b="1" dirty="0">
                <a:solidFill>
                  <a:srgbClr val="2A00FF"/>
                </a:solidFill>
                <a:latin typeface="Consolas"/>
              </a:rPr>
              <a:t>"class"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selectorId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configElement.getAttribute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05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050" b="1" dirty="0" err="1">
                <a:solidFill>
                  <a:srgbClr val="2A00FF"/>
                </a:solidFill>
                <a:latin typeface="Consolas"/>
              </a:rPr>
              <a:t>typeSelector</a:t>
            </a:r>
            <a:r>
              <a:rPr lang="en-US" sz="105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 );</a:t>
            </a:r>
            <a:endParaRPr lang="en-US" sz="1050" kern="0" dirty="0"/>
          </a:p>
        </p:txBody>
      </p:sp>
      <p:sp>
        <p:nvSpPr>
          <p:cNvPr id="8" name="Textfeld 7"/>
          <p:cNvSpPr txBox="1"/>
          <p:nvPr/>
        </p:nvSpPr>
        <p:spPr>
          <a:xfrm>
            <a:off x="440526" y="792835"/>
            <a:ext cx="241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600" dirty="0" smtClean="0">
                <a:solidFill>
                  <a:srgbClr val="404040"/>
                </a:solidFill>
              </a:rPr>
              <a:t>Extension contribution </a:t>
            </a:r>
          </a:p>
          <a:p>
            <a:pPr>
              <a:buClr>
                <a:schemeClr val="accent2"/>
              </a:buClr>
              <a:buSzPct val="125000"/>
            </a:pPr>
            <a:r>
              <a:rPr lang="en-US" sz="1600" dirty="0" smtClean="0">
                <a:solidFill>
                  <a:srgbClr val="404040"/>
                </a:solidFill>
              </a:rPr>
              <a:t>plugin.xml 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59793" y="2712712"/>
            <a:ext cx="2128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600" dirty="0" smtClean="0">
                <a:solidFill>
                  <a:srgbClr val="404040"/>
                </a:solidFill>
              </a:rPr>
              <a:t>Extension initialization:</a:t>
            </a:r>
          </a:p>
        </p:txBody>
      </p:sp>
    </p:spTree>
    <p:extLst>
      <p:ext uri="{BB962C8B-B14F-4D97-AF65-F5344CB8AC3E}">
        <p14:creationId xmlns:p14="http://schemas.microsoft.com/office/powerpoint/2010/main" val="425683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bus – HPM communication framework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55625" y="846138"/>
            <a:ext cx="4202807" cy="2145637"/>
          </a:xfrm>
        </p:spPr>
        <p:txBody>
          <a:bodyPr/>
          <a:lstStyle/>
          <a:p>
            <a:r>
              <a:rPr lang="en-US" dirty="0" smtClean="0"/>
              <a:t>Custom communication framework</a:t>
            </a:r>
          </a:p>
          <a:p>
            <a:r>
              <a:rPr lang="en-US" dirty="0" smtClean="0"/>
              <a:t>Multiple servers with different roles</a:t>
            </a:r>
          </a:p>
          <a:p>
            <a:r>
              <a:rPr lang="en-US" dirty="0" smtClean="0"/>
              <a:t>Load balancing, failover</a:t>
            </a:r>
          </a:p>
          <a:p>
            <a:r>
              <a:rPr lang="en-US" dirty="0" smtClean="0"/>
              <a:t>Logical P2P network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9" name="Inhaltsplatzhalter 5"/>
          <p:cNvSpPr txBox="1">
            <a:spLocks/>
          </p:cNvSpPr>
          <p:nvPr/>
        </p:nvSpPr>
        <p:spPr>
          <a:xfrm>
            <a:off x="4758432" y="846138"/>
            <a:ext cx="4728098" cy="2250745"/>
          </a:xfrm>
          <a:prstGeom prst="rect">
            <a:avLst/>
          </a:prstGeom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One node may have many roles simultaneously</a:t>
            </a:r>
          </a:p>
          <a:p>
            <a:r>
              <a:rPr lang="en-US" dirty="0" smtClean="0"/>
              <a:t>Node roles: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Client – client only, cannot accept requests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Client server – dispatch requests from clients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Primary/secondary controller – shared services for all nodes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Job server – server for batch jobs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File server – file storage server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359793" y="4451993"/>
            <a:ext cx="1356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2"/>
              </a:buClr>
              <a:buSzPct val="125000"/>
            </a:pPr>
            <a:r>
              <a:rPr lang="en-US" sz="16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Network</a:t>
            </a:r>
            <a:endParaRPr lang="en-US" sz="1600" b="1" dirty="0"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  <a:p>
            <a:pPr>
              <a:buClr>
                <a:schemeClr val="accent2"/>
              </a:buClr>
              <a:buSzPct val="125000"/>
            </a:pPr>
            <a:endParaRPr lang="en-US" sz="1600" dirty="0" err="1" smtClean="0">
              <a:solidFill>
                <a:srgbClr val="404040"/>
              </a:solidFill>
            </a:endParaRPr>
          </a:p>
        </p:txBody>
      </p:sp>
      <p:grpSp>
        <p:nvGrpSpPr>
          <p:cNvPr id="133" name="Gruppieren 132"/>
          <p:cNvGrpSpPr/>
          <p:nvPr/>
        </p:nvGrpSpPr>
        <p:grpSpPr>
          <a:xfrm>
            <a:off x="359794" y="3454735"/>
            <a:ext cx="9295836" cy="2355253"/>
            <a:chOff x="359794" y="3440905"/>
            <a:chExt cx="9295836" cy="2355253"/>
          </a:xfrm>
        </p:grpSpPr>
        <p:sp>
          <p:nvSpPr>
            <p:cNvPr id="7" name="Abgerundetes Rechteck 6"/>
            <p:cNvSpPr/>
            <p:nvPr/>
          </p:nvSpPr>
          <p:spPr bwMode="auto">
            <a:xfrm>
              <a:off x="359794" y="3806519"/>
              <a:ext cx="9295836" cy="1731639"/>
            </a:xfrm>
            <a:prstGeom prst="roundRect">
              <a:avLst>
                <a:gd name="adj" fmla="val 2877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1811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lang="en-US" sz="16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561837" y="5129037"/>
              <a:ext cx="1940986" cy="667121"/>
              <a:chOff x="5628443" y="1120772"/>
              <a:chExt cx="1979720" cy="667121"/>
            </a:xfrm>
          </p:grpSpPr>
          <p:sp>
            <p:nvSpPr>
              <p:cNvPr id="15" name="Abgerundetes Rechteck 14"/>
              <p:cNvSpPr/>
              <p:nvPr/>
            </p:nvSpPr>
            <p:spPr bwMode="auto">
              <a:xfrm>
                <a:off x="5628443" y="1120772"/>
                <a:ext cx="197972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primary controller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16" name="Picture 7" descr="C:\Users\brund\Desktop\CI\OLD\shutterstock_43476388_workflow_tran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22784" y="1215686"/>
                <a:ext cx="346645" cy="2312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" name="Gruppieren 16"/>
            <p:cNvGrpSpPr/>
            <p:nvPr/>
          </p:nvGrpSpPr>
          <p:grpSpPr>
            <a:xfrm>
              <a:off x="4692640" y="5129037"/>
              <a:ext cx="1610793" cy="667121"/>
              <a:chOff x="5628443" y="1120772"/>
              <a:chExt cx="1979720" cy="667121"/>
            </a:xfrm>
          </p:grpSpPr>
          <p:sp>
            <p:nvSpPr>
              <p:cNvPr id="18" name="Abgerundetes Rechteck 17"/>
              <p:cNvSpPr/>
              <p:nvPr/>
            </p:nvSpPr>
            <p:spPr bwMode="auto">
              <a:xfrm>
                <a:off x="5628443" y="1120772"/>
                <a:ext cx="197972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client server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19" name="Picture 7" descr="C:\Users\brund\Desktop\CI\OLD\shutterstock_43476388_workflow_trans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22784" y="1215686"/>
                <a:ext cx="346645" cy="2312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" name="Gruppieren 19"/>
            <p:cNvGrpSpPr/>
            <p:nvPr/>
          </p:nvGrpSpPr>
          <p:grpSpPr>
            <a:xfrm>
              <a:off x="6424643" y="5120031"/>
              <a:ext cx="1562470" cy="667121"/>
              <a:chOff x="7714967" y="1001448"/>
              <a:chExt cx="1979720" cy="667121"/>
            </a:xfrm>
          </p:grpSpPr>
          <p:sp>
            <p:nvSpPr>
              <p:cNvPr id="21" name="Abgerundetes Rechteck 20"/>
              <p:cNvSpPr/>
              <p:nvPr/>
            </p:nvSpPr>
            <p:spPr bwMode="auto">
              <a:xfrm>
                <a:off x="7714967" y="1001448"/>
                <a:ext cx="197972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job server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22" name="Picture 7" descr="C:\Users\brund\Desktop\CI\OLD\shutterstock_43476388_workflow_trans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48042" y="1059905"/>
                <a:ext cx="346645" cy="2312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" name="Gruppieren 22"/>
            <p:cNvGrpSpPr/>
            <p:nvPr/>
          </p:nvGrpSpPr>
          <p:grpSpPr>
            <a:xfrm>
              <a:off x="8138812" y="5129037"/>
              <a:ext cx="1347717" cy="667121"/>
              <a:chOff x="5628443" y="1120772"/>
              <a:chExt cx="1979720" cy="667121"/>
            </a:xfrm>
          </p:grpSpPr>
          <p:sp>
            <p:nvSpPr>
              <p:cNvPr id="24" name="Abgerundetes Rechteck 23"/>
              <p:cNvSpPr/>
              <p:nvPr/>
            </p:nvSpPr>
            <p:spPr bwMode="auto">
              <a:xfrm>
                <a:off x="5628443" y="1120772"/>
                <a:ext cx="197972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file server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25" name="Picture 7" descr="C:\Users\brund\Desktop\CI\OLD\shutterstock_43476388_workflow_trans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22784" y="1215686"/>
                <a:ext cx="346645" cy="2312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6" name="Gruppieren 25"/>
            <p:cNvGrpSpPr/>
            <p:nvPr/>
          </p:nvGrpSpPr>
          <p:grpSpPr>
            <a:xfrm>
              <a:off x="2610034" y="5129037"/>
              <a:ext cx="1952815" cy="667121"/>
              <a:chOff x="5628443" y="1120772"/>
              <a:chExt cx="1979720" cy="667121"/>
            </a:xfrm>
          </p:grpSpPr>
          <p:sp>
            <p:nvSpPr>
              <p:cNvPr id="27" name="Abgerundetes Rechteck 26"/>
              <p:cNvSpPr/>
              <p:nvPr/>
            </p:nvSpPr>
            <p:spPr bwMode="auto">
              <a:xfrm>
                <a:off x="5628443" y="1120772"/>
                <a:ext cx="197972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secondary controller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28" name="Picture 7" descr="C:\Users\brund\Desktop\CI\OLD\shutterstock_43476388_workflow_trans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22784" y="1215686"/>
                <a:ext cx="346645" cy="2312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0" name="Gruppieren 29"/>
            <p:cNvGrpSpPr/>
            <p:nvPr/>
          </p:nvGrpSpPr>
          <p:grpSpPr>
            <a:xfrm>
              <a:off x="651334" y="3448294"/>
              <a:ext cx="1643581" cy="667121"/>
              <a:chOff x="1305017" y="2771977"/>
              <a:chExt cx="1562470" cy="667121"/>
            </a:xfrm>
          </p:grpSpPr>
          <p:sp>
            <p:nvSpPr>
              <p:cNvPr id="31" name="Abgerundetes Rechteck 30"/>
              <p:cNvSpPr/>
              <p:nvPr/>
            </p:nvSpPr>
            <p:spPr bwMode="auto">
              <a:xfrm>
                <a:off x="1305017" y="2771977"/>
                <a:ext cx="156247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client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32" name="Picture 4" descr="C:\Users\brund\Desktop\CI\OLD\Monitor_trans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5668" y="2868938"/>
                <a:ext cx="257628" cy="2648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4" name="Gruppieren 43"/>
            <p:cNvGrpSpPr/>
            <p:nvPr/>
          </p:nvGrpSpPr>
          <p:grpSpPr>
            <a:xfrm>
              <a:off x="2399503" y="3454735"/>
              <a:ext cx="1643581" cy="667121"/>
              <a:chOff x="1305017" y="2789229"/>
              <a:chExt cx="1562470" cy="667121"/>
            </a:xfrm>
          </p:grpSpPr>
          <p:sp>
            <p:nvSpPr>
              <p:cNvPr id="45" name="Abgerundetes Rechteck 44"/>
              <p:cNvSpPr/>
              <p:nvPr/>
            </p:nvSpPr>
            <p:spPr bwMode="auto">
              <a:xfrm>
                <a:off x="1305017" y="2789229"/>
                <a:ext cx="156247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client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46" name="Picture 4" descr="C:\Users\brund\Desktop\CI\OLD\Monitor_trans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5668" y="2868938"/>
                <a:ext cx="257628" cy="2648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8" name="Gruppieren 47"/>
            <p:cNvGrpSpPr/>
            <p:nvPr/>
          </p:nvGrpSpPr>
          <p:grpSpPr>
            <a:xfrm>
              <a:off x="4155076" y="3447821"/>
              <a:ext cx="1643581" cy="667121"/>
              <a:chOff x="1305017" y="2789229"/>
              <a:chExt cx="1562470" cy="667121"/>
            </a:xfrm>
          </p:grpSpPr>
          <p:sp>
            <p:nvSpPr>
              <p:cNvPr id="49" name="Abgerundetes Rechteck 48"/>
              <p:cNvSpPr/>
              <p:nvPr/>
            </p:nvSpPr>
            <p:spPr bwMode="auto">
              <a:xfrm>
                <a:off x="1305017" y="2789229"/>
                <a:ext cx="156247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client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50" name="Picture 4" descr="C:\Users\brund\Desktop\CI\OLD\Monitor_trans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5668" y="2868938"/>
                <a:ext cx="257628" cy="2648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2" name="Gruppieren 51"/>
            <p:cNvGrpSpPr/>
            <p:nvPr/>
          </p:nvGrpSpPr>
          <p:grpSpPr>
            <a:xfrm>
              <a:off x="5921861" y="3445852"/>
              <a:ext cx="1643581" cy="667121"/>
              <a:chOff x="1305017" y="2783291"/>
              <a:chExt cx="1562470" cy="667121"/>
            </a:xfrm>
          </p:grpSpPr>
          <p:sp>
            <p:nvSpPr>
              <p:cNvPr id="53" name="Abgerundetes Rechteck 52"/>
              <p:cNvSpPr/>
              <p:nvPr/>
            </p:nvSpPr>
            <p:spPr bwMode="auto">
              <a:xfrm>
                <a:off x="1305017" y="2783291"/>
                <a:ext cx="156247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client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54" name="Picture 4" descr="C:\Users\brund\Desktop\CI\OLD\Monitor_trans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5668" y="2868938"/>
                <a:ext cx="257628" cy="2648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6" name="Gruppieren 55"/>
            <p:cNvGrpSpPr/>
            <p:nvPr/>
          </p:nvGrpSpPr>
          <p:grpSpPr>
            <a:xfrm>
              <a:off x="7687145" y="3440905"/>
              <a:ext cx="1643581" cy="667121"/>
              <a:chOff x="1305017" y="2789229"/>
              <a:chExt cx="1562470" cy="667121"/>
            </a:xfrm>
          </p:grpSpPr>
          <p:sp>
            <p:nvSpPr>
              <p:cNvPr id="57" name="Abgerundetes Rechteck 56"/>
              <p:cNvSpPr/>
              <p:nvPr/>
            </p:nvSpPr>
            <p:spPr bwMode="auto">
              <a:xfrm>
                <a:off x="1305017" y="2789229"/>
                <a:ext cx="1562470" cy="667121"/>
              </a:xfrm>
              <a:prstGeom prst="roundRect">
                <a:avLst>
                  <a:gd name="adj" fmla="val 287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38100">
                  <a:schemeClr val="bg1">
                    <a:lumMod val="75000"/>
                    <a:alpha val="40000"/>
                  </a:schemeClr>
                </a:glow>
              </a:effectLst>
            </p:spPr>
            <p:txBody>
              <a:bodyPr vert="horz" wrap="square" lIns="118143" tIns="59072" rIns="118143" bIns="59072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defTabSz="1181100">
                  <a:spcBef>
                    <a:spcPct val="0"/>
                  </a:spcBef>
                </a:pPr>
                <a:r>
                  <a:rPr lang="en-US" sz="1600" b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Node </a:t>
                </a:r>
              </a:p>
              <a:p>
                <a:pPr lvl="0" algn="ctr" defTabSz="1181100">
                  <a:spcBef>
                    <a:spcPct val="0"/>
                  </a:spcBef>
                </a:pPr>
                <a:r>
                  <a:rPr lang="en-US" sz="1400" i="1" dirty="0" smtClean="0">
                    <a:solidFill>
                      <a:srgbClr val="444444"/>
                    </a:solidFill>
                    <a:latin typeface="Frutiger LT Std 45 Light" pitchFamily="34" charset="0"/>
                    <a:ea typeface="ＭＳ Ｐゴシック" pitchFamily="34" charset="-128"/>
                    <a:cs typeface="Frutiger 65 Bold"/>
                    <a:sym typeface="Arial" charset="0"/>
                  </a:rPr>
                  <a:t>client</a:t>
                </a:r>
                <a:endParaRPr kumimoji="0" lang="en-US" sz="1400" i="1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endParaRPr>
              </a:p>
            </p:txBody>
          </p:sp>
          <p:pic>
            <p:nvPicPr>
              <p:cNvPr id="58" name="Picture 4" descr="C:\Users\brund\Desktop\CI\OLD\Monitor_trans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5668" y="2868938"/>
                <a:ext cx="257628" cy="2648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64" name="Gewinkelte Verbindung 63"/>
            <p:cNvCxnSpPr>
              <a:stCxn id="27" idx="0"/>
              <a:endCxn id="18" idx="0"/>
            </p:cNvCxnSpPr>
            <p:nvPr/>
          </p:nvCxnSpPr>
          <p:spPr>
            <a:xfrm rot="5400000" flipH="1" flipV="1">
              <a:off x="4542239" y="4173240"/>
              <a:ext cx="12700" cy="1911595"/>
            </a:xfrm>
            <a:prstGeom prst="bentConnector3">
              <a:avLst>
                <a:gd name="adj1" fmla="val 1925220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winkelte Verbindung 66"/>
            <p:cNvCxnSpPr>
              <a:stCxn id="15" idx="0"/>
              <a:endCxn id="27" idx="0"/>
            </p:cNvCxnSpPr>
            <p:nvPr/>
          </p:nvCxnSpPr>
          <p:spPr>
            <a:xfrm rot="5400000" flipH="1" flipV="1">
              <a:off x="2559386" y="4101981"/>
              <a:ext cx="12700" cy="2054112"/>
            </a:xfrm>
            <a:prstGeom prst="bentConnector3">
              <a:avLst>
                <a:gd name="adj1" fmla="val 1925220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winkelte Verbindung 71"/>
            <p:cNvCxnSpPr>
              <a:stCxn id="18" idx="0"/>
              <a:endCxn id="21" idx="0"/>
            </p:cNvCxnSpPr>
            <p:nvPr/>
          </p:nvCxnSpPr>
          <p:spPr>
            <a:xfrm rot="5400000" flipH="1" flipV="1">
              <a:off x="6347454" y="4270614"/>
              <a:ext cx="9006" cy="1707841"/>
            </a:xfrm>
            <a:prstGeom prst="bentConnector3">
              <a:avLst>
                <a:gd name="adj1" fmla="val 2638308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winkelte Verbindung 78"/>
            <p:cNvCxnSpPr>
              <a:stCxn id="21" idx="0"/>
              <a:endCxn id="24" idx="0"/>
            </p:cNvCxnSpPr>
            <p:nvPr/>
          </p:nvCxnSpPr>
          <p:spPr>
            <a:xfrm rot="16200000" flipH="1">
              <a:off x="8004771" y="4321138"/>
              <a:ext cx="9006" cy="1606793"/>
            </a:xfrm>
            <a:prstGeom prst="bentConnector3">
              <a:avLst>
                <a:gd name="adj1" fmla="val -2538308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winkelte Verbindung 96"/>
            <p:cNvCxnSpPr>
              <a:stCxn id="31" idx="2"/>
              <a:endCxn id="45" idx="2"/>
            </p:cNvCxnSpPr>
            <p:nvPr/>
          </p:nvCxnSpPr>
          <p:spPr>
            <a:xfrm rot="16200000" flipH="1">
              <a:off x="2343989" y="3244550"/>
              <a:ext cx="6441" cy="1748169"/>
            </a:xfrm>
            <a:prstGeom prst="bentConnector3">
              <a:avLst>
                <a:gd name="adj1" fmla="val 3649138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winkelte Verbindung 100"/>
            <p:cNvCxnSpPr>
              <a:stCxn id="49" idx="2"/>
              <a:endCxn id="53" idx="2"/>
            </p:cNvCxnSpPr>
            <p:nvPr/>
          </p:nvCxnSpPr>
          <p:spPr>
            <a:xfrm rot="5400000" flipH="1" flipV="1">
              <a:off x="5859274" y="3230565"/>
              <a:ext cx="1969" cy="1766785"/>
            </a:xfrm>
            <a:prstGeom prst="bentConnector3">
              <a:avLst>
                <a:gd name="adj1" fmla="val -11886440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winkelte Verbindung 101"/>
            <p:cNvCxnSpPr>
              <a:stCxn id="53" idx="2"/>
              <a:endCxn id="57" idx="2"/>
            </p:cNvCxnSpPr>
            <p:nvPr/>
          </p:nvCxnSpPr>
          <p:spPr>
            <a:xfrm rot="5400000" flipH="1" flipV="1">
              <a:off x="7623820" y="3227858"/>
              <a:ext cx="4947" cy="1765284"/>
            </a:xfrm>
            <a:prstGeom prst="bentConnector3">
              <a:avLst>
                <a:gd name="adj1" fmla="val -4741197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winkelte Verbindung 126"/>
            <p:cNvCxnSpPr/>
            <p:nvPr/>
          </p:nvCxnSpPr>
          <p:spPr>
            <a:xfrm rot="16200000" flipV="1">
              <a:off x="5116039" y="4744381"/>
              <a:ext cx="764000" cy="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8" name="Gewinkelte Verbindung 167"/>
          <p:cNvCxnSpPr>
            <a:stCxn id="45" idx="2"/>
            <a:endCxn id="49" idx="2"/>
          </p:cNvCxnSpPr>
          <p:nvPr/>
        </p:nvCxnSpPr>
        <p:spPr>
          <a:xfrm rot="5400000" flipH="1" flipV="1">
            <a:off x="4095623" y="3254442"/>
            <a:ext cx="6914" cy="1755573"/>
          </a:xfrm>
          <a:prstGeom prst="bentConnector3">
            <a:avLst>
              <a:gd name="adj1" fmla="val -3306335"/>
            </a:avLst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72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– flows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55625" y="846138"/>
            <a:ext cx="4349113" cy="2158319"/>
          </a:xfrm>
        </p:spPr>
        <p:txBody>
          <a:bodyPr/>
          <a:lstStyle/>
          <a:p>
            <a:r>
              <a:rPr lang="en-US" dirty="0" smtClean="0"/>
              <a:t>Communication is message based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Node - marshal, route, </a:t>
            </a:r>
            <a:r>
              <a:rPr lang="en-US" dirty="0" err="1" smtClean="0"/>
              <a:t>enqueue</a:t>
            </a:r>
            <a:r>
              <a:rPr lang="en-US" dirty="0"/>
              <a:t> </a:t>
            </a:r>
            <a:r>
              <a:rPr lang="en-US" dirty="0" smtClean="0"/>
              <a:t>and dispatch messages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grpSp>
        <p:nvGrpSpPr>
          <p:cNvPr id="97" name="Gruppieren 96"/>
          <p:cNvGrpSpPr/>
          <p:nvPr/>
        </p:nvGrpSpPr>
        <p:grpSpPr>
          <a:xfrm>
            <a:off x="446314" y="2743200"/>
            <a:ext cx="9277448" cy="3092600"/>
            <a:chOff x="446314" y="2743200"/>
            <a:chExt cx="9277448" cy="3092600"/>
          </a:xfrm>
        </p:grpSpPr>
        <p:sp>
          <p:nvSpPr>
            <p:cNvPr id="10" name="Textfeld 9"/>
            <p:cNvSpPr txBox="1"/>
            <p:nvPr/>
          </p:nvSpPr>
          <p:spPr>
            <a:xfrm>
              <a:off x="446314" y="3104177"/>
              <a:ext cx="18138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600" dirty="0" smtClean="0">
                  <a:solidFill>
                    <a:srgbClr val="404040"/>
                  </a:solidFill>
                </a:rPr>
                <a:t>Service invoker</a:t>
              </a:r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2721430" y="2743200"/>
              <a:ext cx="4604656" cy="2111829"/>
            </a:xfrm>
            <a:prstGeom prst="roundRect">
              <a:avLst>
                <a:gd name="adj" fmla="val 2877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181100" eaLnBrk="1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Communication</a:t>
              </a:r>
              <a:r>
                <a:rPr kumimoji="0" lang="en-US" sz="1600" b="1" i="0" u="none" strike="noStrike" cap="none" normalizeH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 bus</a:t>
              </a:r>
              <a:endParaRPr lang="en-US" sz="16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7" name="Abgerundetes Rechteck 6"/>
            <p:cNvSpPr/>
            <p:nvPr/>
          </p:nvSpPr>
          <p:spPr bwMode="auto">
            <a:xfrm>
              <a:off x="2260121" y="3405741"/>
              <a:ext cx="1179877" cy="1047026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Node </a:t>
              </a:r>
            </a:p>
          </p:txBody>
        </p:sp>
        <p:sp>
          <p:nvSpPr>
            <p:cNvPr id="12" name="Abgerundetes Rechteck 11"/>
            <p:cNvSpPr/>
            <p:nvPr/>
          </p:nvSpPr>
          <p:spPr bwMode="auto">
            <a:xfrm>
              <a:off x="6598079" y="3405740"/>
              <a:ext cx="1179877" cy="1047025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Node </a:t>
              </a:r>
            </a:p>
          </p:txBody>
        </p:sp>
        <p:cxnSp>
          <p:nvCxnSpPr>
            <p:cNvPr id="14" name="Gerade Verbindung mit Pfeil 13"/>
            <p:cNvCxnSpPr/>
            <p:nvPr/>
          </p:nvCxnSpPr>
          <p:spPr>
            <a:xfrm>
              <a:off x="3439998" y="3629388"/>
              <a:ext cx="3158081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  <a:headEnd type="none" w="med" len="med"/>
              <a:tailEnd type="arrow" w="med" len="med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3514134" y="3321611"/>
              <a:ext cx="30192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400" dirty="0" smtClean="0">
                  <a:solidFill>
                    <a:srgbClr val="404040"/>
                  </a:solidFill>
                </a:rPr>
                <a:t>Request-response messages (sync)</a:t>
              </a:r>
            </a:p>
          </p:txBody>
        </p:sp>
        <p:cxnSp>
          <p:nvCxnSpPr>
            <p:cNvPr id="18" name="Gerade Verbindung mit Pfeil 17"/>
            <p:cNvCxnSpPr/>
            <p:nvPr/>
          </p:nvCxnSpPr>
          <p:spPr>
            <a:xfrm>
              <a:off x="3439998" y="4186359"/>
              <a:ext cx="3158081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  <a:headEnd type="arrow" w="med" len="med"/>
              <a:tailEnd type="arrow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/>
          </p:nvSpPr>
          <p:spPr>
            <a:xfrm>
              <a:off x="3535701" y="3859063"/>
              <a:ext cx="29761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400" dirty="0" smtClean="0">
                  <a:solidFill>
                    <a:srgbClr val="404040"/>
                  </a:solidFill>
                </a:rPr>
                <a:t>Event messages (</a:t>
              </a:r>
              <a:r>
                <a:rPr lang="en-US" sz="1400" dirty="0" err="1" smtClean="0">
                  <a:solidFill>
                    <a:srgbClr val="404040"/>
                  </a:solidFill>
                </a:rPr>
                <a:t>async</a:t>
              </a:r>
              <a:r>
                <a:rPr lang="en-US" sz="1400" dirty="0" smtClean="0">
                  <a:solidFill>
                    <a:srgbClr val="404040"/>
                  </a:solidFill>
                </a:rPr>
                <a:t> broadcast)</a:t>
              </a:r>
            </a:p>
          </p:txBody>
        </p:sp>
        <p:cxnSp>
          <p:nvCxnSpPr>
            <p:cNvPr id="22" name="Gewinkelte Verbindung 21"/>
            <p:cNvCxnSpPr>
              <a:stCxn id="10" idx="2"/>
            </p:cNvCxnSpPr>
            <p:nvPr/>
          </p:nvCxnSpPr>
          <p:spPr>
            <a:xfrm rot="16200000" flipH="1">
              <a:off x="1685040" y="3110908"/>
              <a:ext cx="243261" cy="906905"/>
            </a:xfrm>
            <a:prstGeom prst="bentConnector2">
              <a:avLst/>
            </a:prstGeom>
            <a:ln>
              <a:solidFill>
                <a:srgbClr val="404040"/>
              </a:solidFill>
              <a:headEnd type="none" w="med" len="med"/>
              <a:tailEnd type="arrow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>
              <a:endCxn id="25" idx="0"/>
            </p:cNvCxnSpPr>
            <p:nvPr/>
          </p:nvCxnSpPr>
          <p:spPr>
            <a:xfrm>
              <a:off x="5023756" y="4186364"/>
              <a:ext cx="2" cy="44341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  <a:headEnd type="none" w="med" len="med"/>
              <a:tailEnd type="arrow" w="med" len="med"/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/>
            <p:cNvSpPr txBox="1"/>
            <p:nvPr/>
          </p:nvSpPr>
          <p:spPr>
            <a:xfrm>
              <a:off x="709440" y="3724693"/>
              <a:ext cx="14255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200" dirty="0" smtClean="0">
                  <a:solidFill>
                    <a:srgbClr val="404040"/>
                  </a:solidFill>
                </a:rPr>
                <a:t>Send message</a:t>
              </a:r>
            </a:p>
          </p:txBody>
        </p:sp>
        <p:sp>
          <p:nvSpPr>
            <p:cNvPr id="25" name="Abgerundetes Rechteck 24"/>
            <p:cNvSpPr/>
            <p:nvPr/>
          </p:nvSpPr>
          <p:spPr bwMode="auto">
            <a:xfrm>
              <a:off x="4433819" y="4629781"/>
              <a:ext cx="1179877" cy="788808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Node </a:t>
              </a: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715506" y="2934900"/>
              <a:ext cx="18138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600" dirty="0" smtClean="0">
                  <a:solidFill>
                    <a:srgbClr val="404040"/>
                  </a:solidFill>
                </a:rPr>
                <a:t>Request handler</a:t>
              </a:r>
            </a:p>
          </p:txBody>
        </p:sp>
        <p:cxnSp>
          <p:nvCxnSpPr>
            <p:cNvPr id="37" name="Gewinkelte Verbindung 36"/>
            <p:cNvCxnSpPr>
              <a:endCxn id="36" idx="2"/>
            </p:cNvCxnSpPr>
            <p:nvPr/>
          </p:nvCxnSpPr>
          <p:spPr>
            <a:xfrm flipV="1">
              <a:off x="7777956" y="3273454"/>
              <a:ext cx="844454" cy="355934"/>
            </a:xfrm>
            <a:prstGeom prst="bentConnector2">
              <a:avLst/>
            </a:prstGeom>
            <a:ln>
              <a:solidFill>
                <a:srgbClr val="404040"/>
              </a:solidFill>
              <a:headEnd type="none" w="med" len="med"/>
              <a:tailEnd type="arrow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feld 39"/>
            <p:cNvSpPr txBox="1"/>
            <p:nvPr/>
          </p:nvSpPr>
          <p:spPr>
            <a:xfrm>
              <a:off x="8007012" y="3650103"/>
              <a:ext cx="1619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200" dirty="0" smtClean="0">
                  <a:solidFill>
                    <a:srgbClr val="404040"/>
                  </a:solidFill>
                </a:rPr>
                <a:t>Handle message</a:t>
              </a:r>
            </a:p>
          </p:txBody>
        </p:sp>
        <p:cxnSp>
          <p:nvCxnSpPr>
            <p:cNvPr id="51" name="Gewinkelte Verbindung 50"/>
            <p:cNvCxnSpPr>
              <a:stCxn id="57" idx="0"/>
            </p:cNvCxnSpPr>
            <p:nvPr/>
          </p:nvCxnSpPr>
          <p:spPr>
            <a:xfrm rot="16200000" flipV="1">
              <a:off x="7963075" y="4001249"/>
              <a:ext cx="668669" cy="1038900"/>
            </a:xfrm>
            <a:prstGeom prst="bentConnector2">
              <a:avLst/>
            </a:prstGeom>
            <a:ln>
              <a:solidFill>
                <a:srgbClr val="404040"/>
              </a:solidFill>
              <a:headEnd type="none" w="med" len="med"/>
              <a:tailEnd type="arrow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feld 56"/>
            <p:cNvSpPr txBox="1"/>
            <p:nvPr/>
          </p:nvSpPr>
          <p:spPr>
            <a:xfrm>
              <a:off x="7909955" y="4855033"/>
              <a:ext cx="18138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600" dirty="0" smtClean="0">
                  <a:solidFill>
                    <a:srgbClr val="404040"/>
                  </a:solidFill>
                </a:rPr>
                <a:t>Event producer</a:t>
              </a:r>
            </a:p>
          </p:txBody>
        </p:sp>
        <p:cxnSp>
          <p:nvCxnSpPr>
            <p:cNvPr id="60" name="Gewinkelte Verbindung 59"/>
            <p:cNvCxnSpPr>
              <a:endCxn id="62" idx="0"/>
            </p:cNvCxnSpPr>
            <p:nvPr/>
          </p:nvCxnSpPr>
          <p:spPr>
            <a:xfrm rot="10800000" flipV="1">
              <a:off x="1353221" y="4253950"/>
              <a:ext cx="906901" cy="770359"/>
            </a:xfrm>
            <a:prstGeom prst="bentConnector2">
              <a:avLst/>
            </a:prstGeom>
            <a:ln>
              <a:solidFill>
                <a:srgbClr val="404040"/>
              </a:solidFill>
              <a:headEnd type="none" w="med" len="med"/>
              <a:tailEnd type="arrow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/>
            <p:cNvSpPr txBox="1"/>
            <p:nvPr/>
          </p:nvSpPr>
          <p:spPr>
            <a:xfrm>
              <a:off x="446316" y="5024310"/>
              <a:ext cx="18138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600" dirty="0" smtClean="0">
                  <a:solidFill>
                    <a:srgbClr val="404040"/>
                  </a:solidFill>
                </a:rPr>
                <a:t>Event handler</a:t>
              </a:r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2721430" y="5497246"/>
              <a:ext cx="15366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600" dirty="0" smtClean="0">
                  <a:solidFill>
                    <a:srgbClr val="404040"/>
                  </a:solidFill>
                </a:rPr>
                <a:t>Event handler</a:t>
              </a:r>
            </a:p>
          </p:txBody>
        </p:sp>
        <p:cxnSp>
          <p:nvCxnSpPr>
            <p:cNvPr id="86" name="Gewinkelte Verbindung 85"/>
            <p:cNvCxnSpPr>
              <a:stCxn id="25" idx="2"/>
              <a:endCxn id="85" idx="3"/>
            </p:cNvCxnSpPr>
            <p:nvPr/>
          </p:nvCxnSpPr>
          <p:spPr>
            <a:xfrm rot="5400000">
              <a:off x="4516963" y="5159728"/>
              <a:ext cx="247934" cy="765657"/>
            </a:xfrm>
            <a:prstGeom prst="bentConnector2">
              <a:avLst/>
            </a:prstGeom>
            <a:ln>
              <a:solidFill>
                <a:srgbClr val="404040"/>
              </a:solidFill>
              <a:headEnd type="none" w="med" len="med"/>
              <a:tailEnd type="arrow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Inhaltsplatzhalter 5"/>
          <p:cNvSpPr txBox="1">
            <a:spLocks/>
          </p:cNvSpPr>
          <p:nvPr/>
        </p:nvSpPr>
        <p:spPr>
          <a:xfrm>
            <a:off x="4904738" y="846138"/>
            <a:ext cx="5349875" cy="2158319"/>
          </a:xfrm>
          <a:prstGeom prst="rect">
            <a:avLst/>
          </a:prstGeom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 smtClean="0"/>
              <a:t>Parties</a:t>
            </a:r>
          </a:p>
          <a:p>
            <a:pPr lvl="1"/>
            <a:r>
              <a:rPr lang="en-US" b="1" dirty="0" smtClean="0"/>
              <a:t>Service invoker</a:t>
            </a:r>
            <a:r>
              <a:rPr lang="en-US" dirty="0" smtClean="0"/>
              <a:t> – synchronously sends a message and receives a response</a:t>
            </a:r>
          </a:p>
          <a:p>
            <a:pPr lvl="1"/>
            <a:r>
              <a:rPr lang="en-US" b="1" dirty="0" smtClean="0"/>
              <a:t>Request handler</a:t>
            </a:r>
            <a:r>
              <a:rPr lang="en-US" dirty="0" smtClean="0"/>
              <a:t> – gets the message and handles the service logic</a:t>
            </a:r>
          </a:p>
          <a:p>
            <a:pPr lvl="1"/>
            <a:r>
              <a:rPr lang="en-US" b="1" dirty="0" smtClean="0"/>
              <a:t>Event producer</a:t>
            </a:r>
            <a:r>
              <a:rPr lang="en-US" dirty="0" smtClean="0"/>
              <a:t> – asynchronously sends (broadcast) messages</a:t>
            </a:r>
          </a:p>
          <a:p>
            <a:pPr lvl="1"/>
            <a:r>
              <a:rPr lang="en-US" b="1" dirty="0" smtClean="0"/>
              <a:t>Event handler</a:t>
            </a:r>
            <a:r>
              <a:rPr lang="en-US" dirty="0" smtClean="0"/>
              <a:t> – receives event and handle the listener logic</a:t>
            </a:r>
          </a:p>
        </p:txBody>
      </p:sp>
    </p:spTree>
    <p:extLst>
      <p:ext uri="{BB962C8B-B14F-4D97-AF65-F5344CB8AC3E}">
        <p14:creationId xmlns:p14="http://schemas.microsoft.com/office/powerpoint/2010/main" val="30536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– send a message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6" y="846138"/>
            <a:ext cx="9056208" cy="4895443"/>
          </a:xfrm>
          <a:ln>
            <a:solidFill>
              <a:srgbClr val="7F7F7F"/>
            </a:solidFill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2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200" dirty="0">
                <a:solidFill>
                  <a:srgbClr val="3F7F5F"/>
                </a:solidFill>
                <a:latin typeface="Consolas"/>
              </a:rPr>
              <a:t>Build the request message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EasyMapMessage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msg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EasyMapMessage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"com.heiler.ppm.configuration.server.message.GetServerPreference"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 </a:t>
            </a:r>
            <a:endParaRPr lang="en-US" sz="1200" b="1" dirty="0">
              <a:solidFill>
                <a:srgbClr val="3F7F5F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msg.put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/>
              </a:rPr>
              <a:t>pluginId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pluginId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 </a:t>
            </a:r>
            <a:endParaRPr lang="en-US" sz="1200" b="1" dirty="0">
              <a:solidFill>
                <a:srgbClr val="3F7F5F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msg.put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/>
              </a:rPr>
              <a:t>preferenceId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preferenceId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 </a:t>
            </a:r>
            <a:endParaRPr lang="en-US" sz="1200" b="1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msg.put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/>
              </a:rPr>
              <a:t>defaultValue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defaultValue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 </a:t>
            </a:r>
            <a:endParaRPr lang="en-US" sz="1200" b="1" dirty="0">
              <a:solidFill>
                <a:srgbClr val="3F7F5F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200" dirty="0"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3F7F5F"/>
                </a:solidFill>
                <a:latin typeface="Consolas"/>
              </a:rPr>
              <a:t>// Send the request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try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  String value =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String )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TheNode.</a:t>
            </a:r>
            <a:r>
              <a:rPr lang="en-US" sz="1200" b="1" i="1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getNode</a:t>
            </a:r>
            <a:r>
              <a:rPr lang="en-US" sz="1200" b="1" i="1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()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sendRequest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NodeIdentifier.</a:t>
            </a:r>
            <a:r>
              <a:rPr lang="en-US" sz="1200" b="1" i="1" dirty="0" err="1">
                <a:solidFill>
                  <a:srgbClr val="0000C0"/>
                </a:solidFill>
                <a:latin typeface="Consolas"/>
              </a:rPr>
              <a:t>SERVER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msg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value;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catch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 </a:t>
            </a:r>
            <a:r>
              <a:rPr lang="en-US" sz="1200" b="1" dirty="0" err="1" smtClean="0">
                <a:solidFill>
                  <a:srgbClr val="000000"/>
                </a:solidFill>
                <a:latin typeface="Consolas"/>
              </a:rPr>
              <a:t>CommunicationException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e 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200" i="1" dirty="0" err="1">
                <a:solidFill>
                  <a:srgbClr val="0000C0"/>
                </a:solidFill>
                <a:latin typeface="Consolas"/>
              </a:rPr>
              <a:t>log</a:t>
            </a:r>
            <a:r>
              <a:rPr lang="en-US" sz="1200" i="1" dirty="0" err="1">
                <a:solidFill>
                  <a:srgbClr val="000000"/>
                </a:solidFill>
                <a:latin typeface="Consolas"/>
              </a:rPr>
              <a:t>.error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e.getLocalizedMessage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(), e </a:t>
            </a:r>
            <a:r>
              <a:rPr lang="en-US" sz="1200" b="1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  <a:endParaRPr lang="en-US" sz="1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1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– </a:t>
            </a:r>
            <a:r>
              <a:rPr lang="en-US" dirty="0" smtClean="0"/>
              <a:t>handle a </a:t>
            </a:r>
            <a:r>
              <a:rPr lang="en-US" dirty="0"/>
              <a:t>message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5" y="729181"/>
            <a:ext cx="9003046" cy="3343090"/>
          </a:xfrm>
          <a:ln>
            <a:solidFill>
              <a:srgbClr val="7F7F7F"/>
            </a:solidFill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GetServerPreference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RequestHandler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 public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Object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onMessage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RequestContext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context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Message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msg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CoreException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InterruptedException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EasyMapMessage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message =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EasyMapMessage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msg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preferenceId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message.getString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/>
              </a:rPr>
              <a:t>preferenceId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 </a:t>
            </a:r>
            <a:r>
              <a:rPr lang="en-US" sz="1200" b="1" dirty="0">
                <a:solidFill>
                  <a:srgbClr val="3F7F5F"/>
                </a:solidFill>
                <a:latin typeface="Consolas"/>
              </a:rPr>
              <a:t>//$NON-NLS-1$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defaultValue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message.getString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/>
              </a:rPr>
              <a:t>defaultValue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 </a:t>
            </a:r>
            <a:r>
              <a:rPr lang="en-US" sz="1200" b="1" dirty="0">
                <a:solidFill>
                  <a:srgbClr val="3F7F5F"/>
                </a:solidFill>
                <a:latin typeface="Consolas"/>
              </a:rPr>
              <a:t>//$NON-NLS-1$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200" dirty="0"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IPreferencesService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service 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Platform.</a:t>
            </a:r>
            <a:r>
              <a:rPr lang="en-US" sz="1200" i="1" dirty="0" err="1">
                <a:solidFill>
                  <a:srgbClr val="000000"/>
                </a:solidFill>
                <a:latin typeface="Consolas"/>
              </a:rPr>
              <a:t>getPreferencesService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  String value 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service.getString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pluginId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preferenceId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defaultValue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value;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  <a:endParaRPr lang="en-US" sz="1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555625" y="4199861"/>
            <a:ext cx="9003046" cy="1825717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80"/>
                </a:solidFill>
                <a:latin typeface="Consolas"/>
              </a:rPr>
              <a:t>&lt;plugin&gt;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&lt;extension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point=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 err="1">
                <a:solidFill>
                  <a:srgbClr val="008000"/>
                </a:solidFill>
                <a:latin typeface="Consolas"/>
              </a:rPr>
              <a:t>com.heiler.ppm.communication.core.requestHandlers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&lt;</a:t>
            </a:r>
            <a:r>
              <a:rPr lang="en-US" sz="1100" dirty="0" err="1">
                <a:solidFill>
                  <a:srgbClr val="000080"/>
                </a:solidFill>
                <a:latin typeface="Consolas"/>
              </a:rPr>
              <a:t>requestHandler</a:t>
            </a:r>
            <a:endParaRPr lang="en-US" sz="1100" dirty="0">
              <a:solidFill>
                <a:srgbClr val="00008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class=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"com.heiler.ppm.configuration.server.handler.GetServerPreference"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name=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"Get Server Preference"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singleton=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"false"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100" dirty="0" err="1">
                <a:solidFill>
                  <a:srgbClr val="000080"/>
                </a:solidFill>
                <a:latin typeface="Consolas"/>
              </a:rPr>
              <a:t>typeSelector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"com.heiler.ppm.configuration.server.message.GetServerPreference</a:t>
            </a:r>
            <a:r>
              <a:rPr lang="en-US" sz="1100" dirty="0" smtClean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&lt;/extension&gt;</a:t>
            </a:r>
            <a:endParaRPr lang="en-US" sz="1100" dirty="0" smtClean="0"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&lt;/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plugin&gt;</a:t>
            </a:r>
            <a:endParaRPr lang="en-US" sz="1100" kern="0" dirty="0"/>
          </a:p>
        </p:txBody>
      </p:sp>
    </p:spTree>
    <p:extLst>
      <p:ext uri="{BB962C8B-B14F-4D97-AF65-F5344CB8AC3E}">
        <p14:creationId xmlns:p14="http://schemas.microsoft.com/office/powerpoint/2010/main" val="262957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– main classes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TheNode</a:t>
            </a:r>
            <a:r>
              <a:rPr lang="en-US" dirty="0" smtClean="0"/>
              <a:t> – platform singleton, holds the node instance</a:t>
            </a:r>
          </a:p>
          <a:p>
            <a:r>
              <a:rPr lang="en-US" b="1" dirty="0" smtClean="0"/>
              <a:t>Node</a:t>
            </a:r>
            <a:r>
              <a:rPr lang="en-US" dirty="0" smtClean="0"/>
              <a:t> – communication node interface</a:t>
            </a:r>
          </a:p>
          <a:p>
            <a:r>
              <a:rPr lang="en-US" b="1" dirty="0" err="1" smtClean="0"/>
              <a:t>NodeInfo</a:t>
            </a:r>
            <a:r>
              <a:rPr lang="en-US" dirty="0" smtClean="0"/>
              <a:t> – node runtime descriptor (identifier, roles, etc.)</a:t>
            </a:r>
          </a:p>
          <a:p>
            <a:r>
              <a:rPr lang="en-US" b="1" dirty="0" err="1" smtClean="0"/>
              <a:t>NodeIdentifier</a:t>
            </a:r>
            <a:r>
              <a:rPr lang="en-US" dirty="0" smtClean="0"/>
              <a:t> – node identifier descriptor</a:t>
            </a:r>
          </a:p>
          <a:p>
            <a:r>
              <a:rPr lang="en-US" b="1" dirty="0" smtClean="0"/>
              <a:t>Network</a:t>
            </a:r>
            <a:r>
              <a:rPr lang="en-US" dirty="0" smtClean="0"/>
              <a:t> – HPM logical network runtime descriptor (servers, clients,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NodeListener</a:t>
            </a:r>
            <a:r>
              <a:rPr lang="en-US" dirty="0" smtClean="0"/>
              <a:t> – communication interceptor (request/response interceptor)</a:t>
            </a:r>
          </a:p>
          <a:p>
            <a:r>
              <a:rPr lang="en-US" b="1" dirty="0" err="1" smtClean="0"/>
              <a:t>RequestHandler</a:t>
            </a:r>
            <a:r>
              <a:rPr lang="en-US" dirty="0" smtClean="0"/>
              <a:t> – request handler interface</a:t>
            </a:r>
          </a:p>
          <a:p>
            <a:r>
              <a:rPr lang="en-US" b="1" dirty="0" smtClean="0"/>
              <a:t>Message</a:t>
            </a:r>
            <a:r>
              <a:rPr lang="en-US" dirty="0" smtClean="0"/>
              <a:t> and </a:t>
            </a:r>
            <a:r>
              <a:rPr lang="en-US" b="1" dirty="0" err="1" smtClean="0"/>
              <a:t>EasyMapMessage</a:t>
            </a:r>
            <a:r>
              <a:rPr lang="en-US" dirty="0" smtClean="0"/>
              <a:t> – message interfaces  </a:t>
            </a:r>
          </a:p>
          <a:p>
            <a:r>
              <a:rPr lang="en-US" b="1" dirty="0" err="1" smtClean="0"/>
              <a:t>EventListener</a:t>
            </a:r>
            <a:r>
              <a:rPr lang="en-US" dirty="0" smtClean="0"/>
              <a:t> – event listener interface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8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HPM  Functional  Layers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854842" y="2811050"/>
            <a:ext cx="8577959" cy="1153689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2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HPM Platform</a:t>
            </a:r>
          </a:p>
          <a:p>
            <a:pPr lvl="0" algn="ctr" defTabSz="1181100">
              <a:spcBef>
                <a:spcPct val="0"/>
              </a:spcBef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access, application infrastructure,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application services, Client GUI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7380515" y="4532581"/>
            <a:ext cx="2052286" cy="1240972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6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User tasks</a:t>
            </a: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854842" y="4532581"/>
            <a:ext cx="2078458" cy="1240972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6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generic import</a:t>
            </a: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3113236" y="4532581"/>
            <a:ext cx="2030585" cy="1240972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6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generic export</a:t>
            </a: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5323114" y="4532581"/>
            <a:ext cx="1850572" cy="1240972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6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generic merge</a:t>
            </a: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854842" y="977493"/>
            <a:ext cx="8577959" cy="1284219"/>
          </a:xfrm>
          <a:prstGeom prst="roundRect">
            <a:avLst>
              <a:gd name="adj" fmla="val 287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2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HPM Application</a:t>
            </a:r>
          </a:p>
          <a:p>
            <a:pPr algn="ctr" defTabSz="1181100">
              <a:spcBef>
                <a:spcPct val="0"/>
              </a:spcBef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Business model: items, catalogs, classification structures, attributes, prices, descriptions etc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.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. Custom presentation logic. Business logic.</a:t>
            </a:r>
            <a:endParaRPr lang="en-US" sz="1600" b="1" dirty="0">
              <a:solidFill>
                <a:schemeClr val="bg2">
                  <a:lumMod val="50000"/>
                </a:schemeClr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  <a:p>
            <a:pPr lvl="0" algn="ctr" defTabSz="1181100">
              <a:spcBef>
                <a:spcPct val="0"/>
              </a:spcBef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1" name="Richtungspfeil 10"/>
          <p:cNvSpPr/>
          <p:nvPr/>
        </p:nvSpPr>
        <p:spPr>
          <a:xfrm rot="16200000">
            <a:off x="1669937" y="4085332"/>
            <a:ext cx="448270" cy="291969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de-DE" sz="1600" dirty="0" smtClean="0">
              <a:solidFill>
                <a:srgbClr val="404040"/>
              </a:solidFill>
            </a:endParaRPr>
          </a:p>
        </p:txBody>
      </p:sp>
      <p:sp>
        <p:nvSpPr>
          <p:cNvPr id="12" name="Richtungspfeil 11"/>
          <p:cNvSpPr/>
          <p:nvPr/>
        </p:nvSpPr>
        <p:spPr>
          <a:xfrm rot="16200000">
            <a:off x="3904396" y="4085332"/>
            <a:ext cx="448270" cy="291969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de-DE" sz="1600" dirty="0" smtClean="0">
              <a:solidFill>
                <a:srgbClr val="404040"/>
              </a:solidFill>
            </a:endParaRPr>
          </a:p>
        </p:txBody>
      </p:sp>
      <p:sp>
        <p:nvSpPr>
          <p:cNvPr id="13" name="Richtungspfeil 12"/>
          <p:cNvSpPr/>
          <p:nvPr/>
        </p:nvSpPr>
        <p:spPr>
          <a:xfrm rot="16200000">
            <a:off x="6024265" y="4085333"/>
            <a:ext cx="448270" cy="291969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de-DE" sz="1600" dirty="0" smtClean="0">
              <a:solidFill>
                <a:srgbClr val="404040"/>
              </a:solidFill>
            </a:endParaRPr>
          </a:p>
        </p:txBody>
      </p:sp>
      <p:sp>
        <p:nvSpPr>
          <p:cNvPr id="14" name="Richtungspfeil 13"/>
          <p:cNvSpPr/>
          <p:nvPr/>
        </p:nvSpPr>
        <p:spPr>
          <a:xfrm rot="16200000">
            <a:off x="8182523" y="4085332"/>
            <a:ext cx="448270" cy="291969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de-DE" sz="1600" dirty="0" smtClean="0">
              <a:solidFill>
                <a:srgbClr val="404040"/>
              </a:solidFill>
            </a:endParaRPr>
          </a:p>
        </p:txBody>
      </p:sp>
      <p:sp>
        <p:nvSpPr>
          <p:cNvPr id="15" name="Richtungspfeil 14"/>
          <p:cNvSpPr/>
          <p:nvPr/>
        </p:nvSpPr>
        <p:spPr>
          <a:xfrm rot="5400000">
            <a:off x="3148824" y="2384253"/>
            <a:ext cx="448270" cy="291969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de-DE" sz="1600" dirty="0" smtClean="0">
              <a:solidFill>
                <a:srgbClr val="404040"/>
              </a:solidFill>
            </a:endParaRPr>
          </a:p>
        </p:txBody>
      </p:sp>
      <p:sp>
        <p:nvSpPr>
          <p:cNvPr id="16" name="Richtungspfeil 15"/>
          <p:cNvSpPr/>
          <p:nvPr/>
        </p:nvSpPr>
        <p:spPr>
          <a:xfrm rot="5400000">
            <a:off x="5109502" y="2384253"/>
            <a:ext cx="448270" cy="291969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de-DE" sz="1600" dirty="0" smtClean="0">
              <a:solidFill>
                <a:srgbClr val="404040"/>
              </a:solidFill>
            </a:endParaRPr>
          </a:p>
        </p:txBody>
      </p:sp>
      <p:sp>
        <p:nvSpPr>
          <p:cNvPr id="17" name="Richtungspfeil 16"/>
          <p:cNvSpPr/>
          <p:nvPr/>
        </p:nvSpPr>
        <p:spPr>
          <a:xfrm rot="5400000">
            <a:off x="7156379" y="2384253"/>
            <a:ext cx="448270" cy="291969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>
              <a:buClr>
                <a:schemeClr val="accent2"/>
              </a:buClr>
              <a:buSzPct val="125000"/>
              <a:buFont typeface="Frutiger LT Std 55 Roman" pitchFamily="34" charset="0"/>
              <a:buChar char="»"/>
            </a:pPr>
            <a:endParaRPr lang="de-DE" sz="1600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5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lifecycle management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4" y="846138"/>
            <a:ext cx="9197975" cy="3001962"/>
          </a:xfrm>
        </p:spPr>
        <p:txBody>
          <a:bodyPr/>
          <a:lstStyle/>
          <a:p>
            <a:r>
              <a:rPr lang="en-US" dirty="0" smtClean="0"/>
              <a:t>HPM platform is using </a:t>
            </a:r>
            <a:r>
              <a:rPr lang="en-US" dirty="0" err="1" smtClean="0"/>
              <a:t>OSGi</a:t>
            </a:r>
            <a:r>
              <a:rPr lang="en-US" dirty="0" smtClean="0"/>
              <a:t> mechanisms to manage components dependencies and versions</a:t>
            </a:r>
          </a:p>
          <a:p>
            <a:r>
              <a:rPr lang="en-US" dirty="0" err="1" smtClean="0"/>
              <a:t>OSGi</a:t>
            </a:r>
            <a:r>
              <a:rPr lang="en-US" dirty="0" smtClean="0"/>
              <a:t> bundle activators are </a:t>
            </a:r>
            <a:r>
              <a:rPr lang="en-US" b="1" dirty="0" smtClean="0"/>
              <a:t>NOT</a:t>
            </a:r>
            <a:r>
              <a:rPr lang="en-US" dirty="0" smtClean="0"/>
              <a:t> used (start() method is empty)</a:t>
            </a:r>
          </a:p>
          <a:p>
            <a:r>
              <a:rPr lang="en-US" dirty="0" smtClean="0"/>
              <a:t>Platform services are initialized and started using </a:t>
            </a:r>
            <a:r>
              <a:rPr lang="en-US" b="1" dirty="0" smtClean="0"/>
              <a:t>Initializers </a:t>
            </a:r>
            <a:endParaRPr lang="en-US" dirty="0" smtClean="0"/>
          </a:p>
          <a:p>
            <a:r>
              <a:rPr lang="en-US" dirty="0" smtClean="0"/>
              <a:t>Initializers are called on startup by a </a:t>
            </a:r>
            <a:r>
              <a:rPr lang="en-US" b="1" dirty="0" err="1" smtClean="0"/>
              <a:t>PlatformContainer</a:t>
            </a:r>
            <a:r>
              <a:rPr lang="en-US" dirty="0" smtClean="0"/>
              <a:t>. Sequence is defined by </a:t>
            </a:r>
            <a:r>
              <a:rPr lang="en-US" dirty="0" err="1" smtClean="0"/>
              <a:t>RunLevel</a:t>
            </a:r>
            <a:r>
              <a:rPr lang="en-US" dirty="0" smtClean="0"/>
              <a:t> attribute of the contribution.</a:t>
            </a:r>
          </a:p>
          <a:p>
            <a:r>
              <a:rPr lang="en-US" dirty="0" smtClean="0"/>
              <a:t>Initializer has also a counterpart – Disposer. Disposer is executed on shutdown.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898648" y="4266537"/>
            <a:ext cx="5607051" cy="1257964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&lt;extension point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 err="1">
                <a:solidFill>
                  <a:srgbClr val="008000"/>
                </a:solidFill>
                <a:latin typeface="Consolas"/>
              </a:rPr>
              <a:t>com.heiler.ppm.init.core.initializers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80"/>
                </a:solidFill>
                <a:latin typeface="Consolas"/>
              </a:rPr>
              <a:t> </a:t>
            </a: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  &lt;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initializer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class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 err="1">
                <a:solidFill>
                  <a:srgbClr val="008000"/>
                </a:solidFill>
                <a:latin typeface="Consolas"/>
              </a:rPr>
              <a:t>com.heiler.ppm.repository.internal.RepositoryValidator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id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 err="1">
                <a:solidFill>
                  <a:srgbClr val="008000"/>
                </a:solidFill>
                <a:latin typeface="Consolas"/>
              </a:rPr>
              <a:t>validate.repository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start-level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"PLATFORM_5"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&lt;/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initializer&gt;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&lt;/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extension</a:t>
            </a:r>
            <a:r>
              <a:rPr lang="en-US" sz="1100" dirty="0" smtClean="0">
                <a:solidFill>
                  <a:srgbClr val="000080"/>
                </a:solidFill>
                <a:latin typeface="Consolas"/>
              </a:rPr>
              <a:t>&gt;</a:t>
            </a:r>
            <a:endParaRPr lang="en-US" sz="1100" kern="0" dirty="0"/>
          </a:p>
        </p:txBody>
      </p:sp>
    </p:spTree>
    <p:extLst>
      <p:ext uri="{BB962C8B-B14F-4D97-AF65-F5344CB8AC3E}">
        <p14:creationId xmlns:p14="http://schemas.microsoft.com/office/powerpoint/2010/main" val="152996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Initializer example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ConfigurationInitializer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Initializer, Disposer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initialize(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IProgressMonitor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progressMonitor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StartupContext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context )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					</a:t>
            </a:r>
            <a:r>
              <a:rPr lang="en-US" sz="1400" b="1" dirty="0" err="1" smtClean="0">
                <a:solidFill>
                  <a:srgbClr val="000000"/>
                </a:solidFill>
                <a:latin typeface="Consolas"/>
              </a:rPr>
              <a:t>CoreException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InterruptedException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LocalPreferenceService.</a:t>
            </a:r>
            <a:r>
              <a:rPr lang="en-US" sz="1400" i="1" dirty="0" err="1">
                <a:solidFill>
                  <a:srgbClr val="0000C0"/>
                </a:solidFill>
                <a:highlight>
                  <a:srgbClr val="D4D4D4"/>
                </a:highlight>
                <a:latin typeface="Consolas"/>
              </a:rPr>
              <a:t>theInstance</a:t>
            </a:r>
            <a:r>
              <a:rPr lang="en-US" sz="1400" i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 = </a:t>
            </a:r>
            <a:r>
              <a:rPr lang="en-US" sz="1400" b="1" i="1" dirty="0">
                <a:solidFill>
                  <a:srgbClr val="7F0055"/>
                </a:solidFill>
                <a:highlight>
                  <a:srgbClr val="D4D4D4"/>
                </a:highlight>
                <a:latin typeface="Consolas"/>
              </a:rPr>
              <a:t>new</a:t>
            </a:r>
            <a:r>
              <a:rPr lang="en-US" sz="14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LocalPreferenceService</a:t>
            </a:r>
            <a:r>
              <a:rPr lang="en-US" sz="14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Activator.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getContext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         .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registerService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4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dirty="0" err="1">
                <a:solidFill>
                  <a:srgbClr val="2A00FF"/>
                </a:solidFill>
                <a:latin typeface="Consolas"/>
              </a:rPr>
              <a:t>org.eclipse.osgi.framework.console.CommandProvider</a:t>
            </a:r>
            <a:r>
              <a:rPr lang="en-US" sz="14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, </a:t>
            </a:r>
            <a:endParaRPr lang="en-US" sz="1400" b="1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PreferenceCommandProvider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); </a:t>
            </a:r>
            <a:endParaRPr lang="en-US" sz="1400" b="1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4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dirty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shutdown(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IProgressMonitor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progressMonitor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)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CoreException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						</a:t>
            </a:r>
            <a:r>
              <a:rPr lang="en-US" sz="1400" b="1" dirty="0" err="1" smtClean="0">
                <a:solidFill>
                  <a:srgbClr val="000000"/>
                </a:solidFill>
                <a:latin typeface="Consolas"/>
              </a:rPr>
              <a:t>InterruptedException</a:t>
            </a:r>
            <a:endParaRPr lang="en-US" sz="14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LocalPreferenceService.</a:t>
            </a:r>
            <a:r>
              <a:rPr lang="en-US" sz="1400" i="1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getInstance</a:t>
            </a:r>
            <a:r>
              <a:rPr lang="en-US" sz="14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                 .dispose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LocalPreferenceService.</a:t>
            </a:r>
            <a:r>
              <a:rPr lang="en-US" sz="1400" i="1" dirty="0" err="1">
                <a:solidFill>
                  <a:srgbClr val="0000C0"/>
                </a:solidFill>
                <a:highlight>
                  <a:srgbClr val="D4D4D4"/>
                </a:highlight>
                <a:latin typeface="Consolas"/>
              </a:rPr>
              <a:t>theInstance</a:t>
            </a:r>
            <a:r>
              <a:rPr lang="en-US" sz="1400" i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 = </a:t>
            </a:r>
            <a:r>
              <a:rPr lang="en-US" sz="1400" b="1" i="1" dirty="0">
                <a:solidFill>
                  <a:srgbClr val="7F0055"/>
                </a:solidFill>
                <a:highlight>
                  <a:srgbClr val="D4D4D4"/>
                </a:highlight>
                <a:latin typeface="Consolas"/>
              </a:rPr>
              <a:t>null</a:t>
            </a:r>
            <a:r>
              <a:rPr lang="en-US" sz="14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0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– login token and </a:t>
            </a:r>
            <a:r>
              <a:rPr lang="en-US" dirty="0" err="1" smtClean="0"/>
              <a:t>impersonalization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9794" y="846138"/>
            <a:ext cx="9374756" cy="4849812"/>
          </a:xfrm>
        </p:spPr>
        <p:txBody>
          <a:bodyPr/>
          <a:lstStyle/>
          <a:p>
            <a:r>
              <a:rPr lang="en-US" dirty="0" smtClean="0"/>
              <a:t>Authentication. HPM supports internal and external authentication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Internal – user credential are stored in the HPM </a:t>
            </a:r>
            <a:r>
              <a:rPr lang="en-US" dirty="0" err="1" smtClean="0"/>
              <a:t>db</a:t>
            </a:r>
            <a:r>
              <a:rPr lang="en-US" dirty="0" smtClean="0"/>
              <a:t> (HPM security realm)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External – Windows </a:t>
            </a:r>
            <a:r>
              <a:rPr lang="en-US" dirty="0"/>
              <a:t>A</a:t>
            </a:r>
            <a:r>
              <a:rPr lang="en-US" dirty="0" smtClean="0"/>
              <a:t>ctive directory using </a:t>
            </a:r>
            <a:r>
              <a:rPr lang="en-US" dirty="0"/>
              <a:t>K</a:t>
            </a:r>
            <a:r>
              <a:rPr lang="en-US" dirty="0" smtClean="0"/>
              <a:t>erberos</a:t>
            </a:r>
          </a:p>
          <a:p>
            <a:r>
              <a:rPr lang="en-US" dirty="0" smtClean="0"/>
              <a:t>Every process in HPM runs in a security context of certain user defined by </a:t>
            </a:r>
            <a:r>
              <a:rPr lang="en-US" b="1" dirty="0" err="1" smtClean="0"/>
              <a:t>LoginToken</a:t>
            </a:r>
            <a:endParaRPr lang="en-US" b="1" dirty="0" smtClean="0"/>
          </a:p>
          <a:p>
            <a:r>
              <a:rPr lang="en-US" dirty="0" smtClean="0"/>
              <a:t>There are two predefined login tokens: </a:t>
            </a:r>
            <a:r>
              <a:rPr lang="en-US" b="1" dirty="0" err="1" smtClean="0"/>
              <a:t>GuestToken</a:t>
            </a:r>
            <a:r>
              <a:rPr lang="en-US" dirty="0" smtClean="0"/>
              <a:t> (anonymous) and </a:t>
            </a:r>
            <a:r>
              <a:rPr lang="en-US" dirty="0" err="1" smtClean="0"/>
              <a:t>SystemToken</a:t>
            </a:r>
            <a:r>
              <a:rPr lang="en-US" dirty="0" smtClean="0"/>
              <a:t> (has all permissions). </a:t>
            </a:r>
            <a:r>
              <a:rPr lang="en-US" b="1" u="sng" dirty="0" err="1" smtClean="0"/>
              <a:t>SystemToken</a:t>
            </a:r>
            <a:r>
              <a:rPr lang="en-US" u="sng" dirty="0" smtClean="0"/>
              <a:t> must never be used by application code!</a:t>
            </a:r>
          </a:p>
          <a:p>
            <a:r>
              <a:rPr lang="en-US" dirty="0" smtClean="0"/>
              <a:t>Login token is created after successful authentication and transferred in every request</a:t>
            </a:r>
          </a:p>
          <a:p>
            <a:r>
              <a:rPr lang="en-US" dirty="0" smtClean="0"/>
              <a:t>Every part of the platform which creates a thread also sets </a:t>
            </a:r>
            <a:r>
              <a:rPr lang="en-US" dirty="0" err="1" smtClean="0"/>
              <a:t>LoginToken</a:t>
            </a:r>
            <a:r>
              <a:rPr lang="en-US" dirty="0" smtClean="0"/>
              <a:t> on it using special </a:t>
            </a:r>
            <a:r>
              <a:rPr lang="en-US" dirty="0" err="1" smtClean="0"/>
              <a:t>ThreadLocal</a:t>
            </a:r>
            <a:r>
              <a:rPr lang="en-US" dirty="0" smtClean="0"/>
              <a:t> variable. This operation is called </a:t>
            </a:r>
            <a:r>
              <a:rPr lang="en-US" b="1" dirty="0" err="1" smtClean="0"/>
              <a:t>impersonalization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application developer create a new thread it must also call </a:t>
            </a:r>
            <a:r>
              <a:rPr lang="en-US" dirty="0" err="1" smtClean="0"/>
              <a:t>impersonalization</a:t>
            </a:r>
            <a:r>
              <a:rPr lang="en-US" dirty="0" smtClean="0"/>
              <a:t> for this thread</a:t>
            </a:r>
          </a:p>
          <a:p>
            <a:r>
              <a:rPr lang="en-US" dirty="0" smtClean="0"/>
              <a:t>As of HPM 5.3 it is possible to call </a:t>
            </a:r>
            <a:r>
              <a:rPr lang="en-US" dirty="0" err="1" smtClean="0"/>
              <a:t>impersonalization</a:t>
            </a:r>
            <a:r>
              <a:rPr lang="en-US" dirty="0" smtClean="0"/>
              <a:t> for any user </a:t>
            </a:r>
            <a:r>
              <a:rPr lang="en-US" dirty="0" err="1" smtClean="0"/>
              <a:t>LoginToken</a:t>
            </a:r>
            <a:r>
              <a:rPr lang="en-US" dirty="0" smtClean="0"/>
              <a:t> (also </a:t>
            </a:r>
            <a:r>
              <a:rPr lang="en-US" dirty="0" err="1" smtClean="0"/>
              <a:t>SystemToken</a:t>
            </a:r>
            <a:r>
              <a:rPr lang="en-US" dirty="0" smtClean="0"/>
              <a:t>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1631949" y="3024187"/>
            <a:ext cx="9178925" cy="1423988"/>
          </a:xfrm>
          <a:prstGeom prst="rect">
            <a:avLst/>
          </a:prstGeom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Impersonalization</a:t>
            </a:r>
            <a:r>
              <a:rPr lang="en-US" dirty="0" smtClean="0"/>
              <a:t> – code example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5" y="1589088"/>
            <a:ext cx="9112250" cy="385921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Impersonator interface since 6.0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Impersonator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impersonator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LoginManager.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Use the following pattern </a:t>
            </a:r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to 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switch security context to perform some actions.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LoginToken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originalLoginToken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impersonator.getLoginToken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impersonator.impersonate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someOtherLoginToken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try</a:t>
            </a:r>
            <a:endParaRPr lang="en-US" sz="1400" b="1" dirty="0">
              <a:solidFill>
                <a:srgbClr val="7F0055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// do the work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4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</a:rPr>
              <a:t>finally</a:t>
            </a:r>
            <a:endParaRPr lang="en-US" sz="1400" b="1" dirty="0">
              <a:solidFill>
                <a:srgbClr val="7F0055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impersonator.impersonate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originalLoginToken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- permissions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5" y="846138"/>
            <a:ext cx="9112250" cy="1754187"/>
          </a:xfrm>
        </p:spPr>
        <p:txBody>
          <a:bodyPr/>
          <a:lstStyle/>
          <a:p>
            <a:r>
              <a:rPr lang="en-US" dirty="0" smtClean="0"/>
              <a:t>Authorization in HPM is controlled by </a:t>
            </a:r>
            <a:r>
              <a:rPr lang="en-US" b="1" dirty="0" smtClean="0"/>
              <a:t>Permissions </a:t>
            </a:r>
            <a:r>
              <a:rPr lang="en-US" dirty="0" smtClean="0"/>
              <a:t>which are bound to </a:t>
            </a:r>
            <a:r>
              <a:rPr lang="en-US" dirty="0" err="1" smtClean="0"/>
              <a:t>LoginToken</a:t>
            </a:r>
            <a:endParaRPr lang="en-US" b="1" dirty="0" smtClean="0"/>
          </a:p>
          <a:p>
            <a:r>
              <a:rPr lang="en-US" dirty="0" smtClean="0"/>
              <a:t>New types of permissions can by contributed using </a:t>
            </a:r>
            <a:r>
              <a:rPr lang="en-US" b="1" dirty="0" err="1" smtClean="0"/>
              <a:t>PermissionProviders</a:t>
            </a:r>
            <a:r>
              <a:rPr lang="en-US" b="1" dirty="0" smtClean="0"/>
              <a:t> </a:t>
            </a:r>
            <a:r>
              <a:rPr lang="en-US" dirty="0" smtClean="0"/>
              <a:t>extension point  </a:t>
            </a:r>
          </a:p>
          <a:p>
            <a:r>
              <a:rPr lang="en-US" dirty="0" smtClean="0"/>
              <a:t>Application developers must implement custom permission logic by themselves. 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Inhaltsplatzhalter 6"/>
          <p:cNvSpPr txBox="1">
            <a:spLocks/>
          </p:cNvSpPr>
          <p:nvPr/>
        </p:nvSpPr>
        <p:spPr>
          <a:xfrm>
            <a:off x="584548" y="2486026"/>
            <a:ext cx="7911749" cy="135255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05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050" dirty="0">
                <a:solidFill>
                  <a:srgbClr val="3F7F5F"/>
                </a:solidFill>
                <a:highlight>
                  <a:srgbClr val="E8F2FE"/>
                </a:highlight>
                <a:latin typeface="Consolas"/>
              </a:rPr>
              <a:t>check the article rights</a:t>
            </a:r>
            <a:endParaRPr lang="en-US" sz="1050" dirty="0">
              <a:solidFill>
                <a:srgbClr val="3F7F5F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LoginToken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login =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LoginManager.</a:t>
            </a:r>
            <a:r>
              <a:rPr lang="en-US" sz="1050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sz="1050" b="1" i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                               .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getLoginToken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Entity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entity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RepositoryUtils.</a:t>
            </a:r>
            <a:r>
              <a:rPr lang="en-US" sz="1050" i="1" dirty="0" err="1">
                <a:solidFill>
                  <a:srgbClr val="000000"/>
                </a:solidFill>
                <a:latin typeface="Consolas"/>
              </a:rPr>
              <a:t>getRepositoryEntity</a:t>
            </a:r>
            <a:r>
              <a:rPr lang="en-US" sz="105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050" b="1" i="1" dirty="0">
                <a:solidFill>
                  <a:srgbClr val="2A00FF"/>
                </a:solidFill>
                <a:latin typeface="Consolas"/>
              </a:rPr>
              <a:t>"Article"</a:t>
            </a:r>
            <a:r>
              <a:rPr lang="en-US" sz="1050" b="1" i="1" dirty="0">
                <a:solidFill>
                  <a:srgbClr val="000000"/>
                </a:solidFill>
                <a:latin typeface="Consolas"/>
              </a:rPr>
              <a:t> ); </a:t>
            </a:r>
            <a:endParaRPr lang="en-US" sz="1050" b="1" i="1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50" b="1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050" dirty="0" smtClean="0">
                <a:solidFill>
                  <a:srgbClr val="000000"/>
                </a:solidFill>
                <a:latin typeface="Consolas"/>
              </a:rPr>
              <a:t>Permissions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permissions</a:t>
            </a:r>
            <a:r>
              <a:rPr lang="en-US" sz="105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entity.getPermissions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50" dirty="0"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sz="1050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   </a:t>
            </a:r>
            <a:r>
              <a:rPr lang="en-US" sz="1050" b="1" dirty="0" err="1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boolean</a:t>
            </a:r>
            <a:r>
              <a:rPr lang="en-US" sz="105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hasArticleEditPermission</a:t>
            </a:r>
            <a:r>
              <a:rPr lang="en-US" sz="1050" b="1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login.hasPermission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permissions.getEdit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() );</a:t>
            </a:r>
            <a:endParaRPr lang="en-US" sz="1050" kern="0" dirty="0"/>
          </a:p>
        </p:txBody>
      </p:sp>
      <p:sp>
        <p:nvSpPr>
          <p:cNvPr id="6" name="Inhaltsplatzhalter 6"/>
          <p:cNvSpPr txBox="1">
            <a:spLocks/>
          </p:cNvSpPr>
          <p:nvPr/>
        </p:nvSpPr>
        <p:spPr>
          <a:xfrm>
            <a:off x="584549" y="3990977"/>
            <a:ext cx="7911750" cy="676275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050" b="1" dirty="0" err="1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</a:rPr>
              <a:t>boolean</a:t>
            </a:r>
            <a:r>
              <a:rPr lang="en-US" sz="105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hasPermissionDeleteInPast</a:t>
            </a:r>
            <a:r>
              <a:rPr lang="en-US" sz="1050" b="1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LoginManager.</a:t>
            </a:r>
            <a:r>
              <a:rPr lang="en-US" sz="1050" b="1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sz="1050" b="1" i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                                          .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getLoginToken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0000"/>
                </a:solidFill>
                <a:latin typeface="Consolas"/>
              </a:rPr>
              <a:t>                                              .</a:t>
            </a:r>
            <a:r>
              <a:rPr lang="en-US" sz="1050" dirty="0" err="1">
                <a:solidFill>
                  <a:srgbClr val="000000"/>
                </a:solidFill>
                <a:latin typeface="Consolas"/>
              </a:rPr>
              <a:t>hasPermission</a:t>
            </a:r>
            <a:r>
              <a:rPr lang="en-US" sz="105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050" b="1" dirty="0" err="1">
                <a:solidFill>
                  <a:srgbClr val="000000"/>
                </a:solidFill>
                <a:latin typeface="Consolas"/>
              </a:rPr>
              <a:t>PriceConst.</a:t>
            </a:r>
            <a:r>
              <a:rPr lang="en-US" sz="1050" b="1" i="1" dirty="0" err="1">
                <a:solidFill>
                  <a:srgbClr val="0000C0"/>
                </a:solidFill>
                <a:latin typeface="Consolas"/>
              </a:rPr>
              <a:t>PERMISSION_PRICE_DELETE_IN_PAST</a:t>
            </a:r>
            <a:r>
              <a:rPr lang="en-US" sz="1050" b="1" i="1" dirty="0">
                <a:solidFill>
                  <a:srgbClr val="000000"/>
                </a:solidFill>
                <a:latin typeface="Consolas"/>
              </a:rPr>
              <a:t> );</a:t>
            </a:r>
            <a:endParaRPr lang="en-US" sz="1050" kern="0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584549" y="4752977"/>
            <a:ext cx="7911748" cy="1257964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vert="horz" lIns="28001" tIns="28001" rIns="28001" bIns="28001" rtlCol="0" anchor="t" anchorCtr="0">
            <a:noAutofit/>
          </a:bodyPr>
          <a:lstStyle>
            <a:lvl1pPr marL="180000" indent="-180000" algn="l" defTabSz="1008035" rtl="0" eaLnBrk="1" latinLnBrk="0" hangingPunct="1">
              <a:lnSpc>
                <a:spcPct val="140000"/>
              </a:lnSpc>
              <a:spcBef>
                <a:spcPts val="1600"/>
              </a:spcBef>
              <a:buClr>
                <a:schemeClr val="accent2"/>
              </a:buClr>
              <a:buSzPct val="125000"/>
              <a:buFont typeface="Frutiger LT Std 55 Roman" pitchFamily="34" charset="0"/>
              <a:buChar char="»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6000" indent="0" algn="l" defTabSz="1008035" rtl="0" eaLnBrk="1" latinLnBrk="0" hangingPunct="1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72095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6112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0130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4147" indent="-252009" algn="l" defTabSz="10080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&lt;extension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point=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 err="1">
                <a:solidFill>
                  <a:srgbClr val="008000"/>
                </a:solidFill>
                <a:latin typeface="Consolas"/>
              </a:rPr>
              <a:t>com.heiler.ppm.security.core.permissionProviders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&lt;</a:t>
            </a:r>
            <a:r>
              <a:rPr lang="en-US" sz="1100" dirty="0" err="1">
                <a:solidFill>
                  <a:srgbClr val="000080"/>
                </a:solidFill>
                <a:latin typeface="Consolas"/>
              </a:rPr>
              <a:t>permissionProvider</a:t>
            </a:r>
            <a:endParaRPr lang="en-US" sz="1100" dirty="0">
              <a:solidFill>
                <a:srgbClr val="000080"/>
              </a:solidFill>
              <a:latin typeface="Consola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class=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"com.heiler.ppm.articleprice.ui.internal.PricePermissionProvider"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name=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"Price UI"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/&gt;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100" dirty="0">
                <a:solidFill>
                  <a:srgbClr val="000080"/>
                </a:solidFill>
                <a:latin typeface="Consolas"/>
              </a:rPr>
              <a:t>&lt;/extension&gt;</a:t>
            </a:r>
            <a:endParaRPr lang="en-US" sz="1100" kern="0" dirty="0"/>
          </a:p>
        </p:txBody>
      </p:sp>
    </p:spTree>
    <p:extLst>
      <p:ext uri="{BB962C8B-B14F-4D97-AF65-F5344CB8AC3E}">
        <p14:creationId xmlns:p14="http://schemas.microsoft.com/office/powerpoint/2010/main" val="236165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latform supports two different approaches of dealing with configuration values:</a:t>
            </a:r>
          </a:p>
          <a:p>
            <a:r>
              <a:rPr lang="en-US" dirty="0" smtClean="0"/>
              <a:t>Server preferences defined in a </a:t>
            </a:r>
            <a:r>
              <a:rPr lang="en-US" b="1" dirty="0" smtClean="0"/>
              <a:t>*.properties </a:t>
            </a:r>
            <a:r>
              <a:rPr lang="en-US" dirty="0" smtClean="0"/>
              <a:t>file in the server „</a:t>
            </a:r>
            <a:r>
              <a:rPr lang="en-US" i="1" dirty="0" err="1" smtClean="0"/>
              <a:t>conf</a:t>
            </a:r>
            <a:r>
              <a:rPr lang="en-US" i="1" dirty="0" smtClean="0"/>
              <a:t>“</a:t>
            </a:r>
            <a:r>
              <a:rPr lang="en-US" dirty="0" smtClean="0"/>
              <a:t> directory. 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Defines configuration properties which are </a:t>
            </a:r>
            <a:r>
              <a:rPr lang="en-US" b="1" dirty="0" smtClean="0"/>
              <a:t>environment specific</a:t>
            </a:r>
            <a:r>
              <a:rPr lang="en-US" dirty="0" smtClean="0"/>
              <a:t>, i.e. required to be set in order to run HPM server (file paths, network addresses, database names,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The main file is </a:t>
            </a:r>
            <a:r>
              <a:rPr lang="en-US" b="1" dirty="0" err="1" smtClean="0"/>
              <a:t>server.properties</a:t>
            </a:r>
            <a:endParaRPr lang="en-US" b="1" dirty="0" smtClean="0"/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Application developers may create </a:t>
            </a:r>
            <a:r>
              <a:rPr lang="en-US" dirty="0" err="1" smtClean="0"/>
              <a:t>thier</a:t>
            </a:r>
            <a:r>
              <a:rPr lang="en-US" dirty="0" smtClean="0"/>
              <a:t> own configuration files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Property value may reference to another property like this: </a:t>
            </a:r>
            <a:r>
              <a:rPr lang="en-US" dirty="0" err="1" smtClean="0"/>
              <a:t>myproperty</a:t>
            </a:r>
            <a:r>
              <a:rPr lang="en-US" dirty="0" smtClean="0"/>
              <a:t> = my</a:t>
            </a:r>
            <a:r>
              <a:rPr lang="en-US" b="1" dirty="0" smtClean="0"/>
              <a:t>${</a:t>
            </a:r>
            <a:r>
              <a:rPr lang="en-US" dirty="0" err="1" smtClean="0"/>
              <a:t>anotherProperty</a:t>
            </a:r>
            <a:r>
              <a:rPr lang="en-US" b="1" dirty="0" smtClean="0"/>
              <a:t>}</a:t>
            </a:r>
          </a:p>
          <a:p>
            <a:r>
              <a:rPr lang="en-US" dirty="0" smtClean="0"/>
              <a:t>Plugin preferences defined in the </a:t>
            </a:r>
            <a:r>
              <a:rPr lang="en-US" b="1" dirty="0" smtClean="0"/>
              <a:t>preferences.ini</a:t>
            </a:r>
            <a:r>
              <a:rPr lang="en-US" dirty="0" smtClean="0"/>
              <a:t> file a plugin root folder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Backed by </a:t>
            </a:r>
            <a:r>
              <a:rPr lang="en-US" b="1" dirty="0" smtClean="0"/>
              <a:t>Eclipse Preference Service</a:t>
            </a:r>
            <a:endParaRPr lang="en-US" dirty="0" smtClean="0"/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Preferences have plugin scope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Defines </a:t>
            </a:r>
            <a:r>
              <a:rPr lang="en-US" dirty="0" err="1" smtClean="0"/>
              <a:t>prefernces</a:t>
            </a:r>
            <a:r>
              <a:rPr lang="en-US" dirty="0" smtClean="0"/>
              <a:t> related to </a:t>
            </a:r>
            <a:r>
              <a:rPr lang="en-US" b="1" dirty="0" smtClean="0"/>
              <a:t>application behavior</a:t>
            </a:r>
            <a:r>
              <a:rPr lang="en-US" dirty="0" smtClean="0"/>
              <a:t>. Must not contain environment specific values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Preferences can be overridden in the </a:t>
            </a:r>
            <a:r>
              <a:rPr lang="en-US" b="1" dirty="0" smtClean="0"/>
              <a:t>plugin_customization.ini</a:t>
            </a:r>
            <a:r>
              <a:rPr lang="en-US" dirty="0" smtClean="0"/>
              <a:t> file which is located under server/client </a:t>
            </a:r>
            <a:r>
              <a:rPr lang="en-US" i="1" dirty="0" err="1" smtClean="0"/>
              <a:t>conf</a:t>
            </a:r>
            <a:r>
              <a:rPr lang="en-US" dirty="0" smtClean="0"/>
              <a:t> folder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dirty="0" smtClean="0"/>
              <a:t>See Eclipse documentation for more details</a:t>
            </a:r>
          </a:p>
          <a:p>
            <a:r>
              <a:rPr lang="en-US" u="sng" dirty="0" smtClean="0"/>
              <a:t>It is important to choose correct preferences approach!</a:t>
            </a:r>
          </a:p>
          <a:p>
            <a:pPr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Working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preferences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359793" y="1024154"/>
            <a:ext cx="92106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works in all contexts: client, core and server</a:t>
            </a:r>
          </a:p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get preference value defined in the </a:t>
            </a:r>
            <a:r>
              <a:rPr lang="en-US" sz="1400" dirty="0" err="1">
                <a:solidFill>
                  <a:srgbClr val="3F7F5F"/>
                </a:solidFill>
                <a:latin typeface="Consolas"/>
              </a:rPr>
              <a:t>server.properties</a:t>
            </a:r>
            <a:endParaRPr lang="en-US" sz="1400" dirty="0">
              <a:solidFill>
                <a:srgbClr val="3F7F5F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destHost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Environment.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getConfigValue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4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i="1" dirty="0" err="1">
                <a:solidFill>
                  <a:srgbClr val="2A00FF"/>
                </a:solidFill>
                <a:latin typeface="Consolas"/>
              </a:rPr>
              <a:t>dest.host</a:t>
            </a:r>
            <a:r>
              <a:rPr lang="en-US" sz="14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endParaRPr lang="de-DE" sz="1400" dirty="0" smtClean="0">
              <a:latin typeface="Consolas"/>
            </a:endParaRPr>
          </a:p>
          <a:p>
            <a:endParaRPr lang="en-US" sz="1400" dirty="0">
              <a:latin typeface="Consolas"/>
            </a:endParaRPr>
          </a:p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get plugin preference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IPreferencesService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service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Platform.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getPreferencesService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prefValue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service.getString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Activator.</a:t>
            </a:r>
            <a:r>
              <a:rPr lang="en-US" sz="1400" b="1" i="1" dirty="0" err="1">
                <a:solidFill>
                  <a:srgbClr val="000000"/>
                </a:solidFill>
                <a:latin typeface="Consolas"/>
              </a:rPr>
              <a:t>getContext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                                        .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getBundle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                                        .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getSymbolicName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						</a:t>
            </a:r>
            <a:r>
              <a:rPr lang="en-US" sz="1400" b="1" dirty="0" smtClean="0">
                <a:solidFill>
                  <a:srgbClr val="2A00FF"/>
                </a:solidFill>
                <a:latin typeface="Consolas"/>
              </a:rPr>
              <a:t>“my.preference.name"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dirty="0">
                <a:solidFill>
                  <a:srgbClr val="2A00FF"/>
                </a:solidFill>
                <a:latin typeface="Consolas"/>
              </a:rPr>
              <a:t>""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);</a:t>
            </a:r>
            <a:endParaRPr lang="en-US" sz="1400" b="1" i="1" dirty="0" smtClean="0">
              <a:solidFill>
                <a:srgbClr val="000000"/>
              </a:solidFill>
              <a:latin typeface="Consolas"/>
            </a:endParaRPr>
          </a:p>
          <a:p>
            <a:endParaRPr lang="en-US" sz="1400" dirty="0">
              <a:latin typeface="Consolas"/>
            </a:endParaRPr>
          </a:p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get a dynamic preference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dynamicPrefValue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LocalPreferenceService.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().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             </a:t>
            </a:r>
            <a:r>
              <a:rPr lang="en-US" sz="1400" dirty="0" err="1">
                <a:solidFill>
                  <a:srgbClr val="000000"/>
                </a:solidFill>
                <a:latin typeface="Consolas"/>
              </a:rPr>
              <a:t>getPreference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400" b="1" dirty="0">
                <a:solidFill>
                  <a:srgbClr val="2A00FF"/>
                </a:solidFill>
                <a:latin typeface="Consolas"/>
              </a:rPr>
              <a:t>"plugin.name"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dirty="0" err="1">
                <a:solidFill>
                  <a:srgbClr val="2A00FF"/>
                </a:solidFill>
                <a:latin typeface="Consolas"/>
              </a:rPr>
              <a:t>myPreference</a:t>
            </a:r>
            <a:r>
              <a:rPr lang="en-US" sz="14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   </a:t>
            </a:r>
            <a:endParaRPr lang="en-US" sz="1400" dirty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get plugin preference from server plugin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PreferenceUtil.</a:t>
            </a:r>
            <a:r>
              <a:rPr lang="en-US" sz="1400" i="1" dirty="0" err="1" smtClean="0">
                <a:solidFill>
                  <a:srgbClr val="000000"/>
                </a:solidFill>
                <a:latin typeface="Consolas"/>
              </a:rPr>
              <a:t>getServerPreference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400" b="1" i="1" dirty="0">
                <a:solidFill>
                  <a:srgbClr val="2A00FF"/>
                </a:solidFill>
                <a:latin typeface="Consolas"/>
              </a:rPr>
              <a:t>"serverplugin.name"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i="1" dirty="0" err="1">
                <a:solidFill>
                  <a:srgbClr val="2A00FF"/>
                </a:solidFill>
                <a:latin typeface="Consolas"/>
              </a:rPr>
              <a:t>myPreference</a:t>
            </a:r>
            <a:r>
              <a:rPr lang="en-US" sz="14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400" b="1" i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3731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Working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preferences</a:t>
            </a:r>
            <a:r>
              <a:rPr lang="de-DE" dirty="0" smtClean="0"/>
              <a:t> (</a:t>
            </a:r>
            <a:r>
              <a:rPr lang="de-DE" dirty="0" err="1" smtClean="0"/>
              <a:t>custom</a:t>
            </a:r>
            <a:r>
              <a:rPr lang="de-DE" dirty="0" smtClean="0"/>
              <a:t> </a:t>
            </a:r>
            <a:r>
              <a:rPr lang="de-DE" dirty="0" err="1" smtClean="0"/>
              <a:t>properties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485773" y="793317"/>
            <a:ext cx="92106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load custom properties </a:t>
            </a:r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file</a:t>
            </a:r>
          </a:p>
          <a:p>
            <a:endParaRPr lang="en-US" sz="1400" dirty="0">
              <a:solidFill>
                <a:srgbClr val="3F7F5F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create full qualified properties </a:t>
            </a:r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file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File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file =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File( </a:t>
            </a:r>
            <a:endParaRPr lang="en-US" sz="1400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400" b="1" dirty="0" err="1" smtClean="0">
                <a:solidFill>
                  <a:srgbClr val="000000"/>
                </a:solidFill>
                <a:latin typeface="Consolas"/>
              </a:rPr>
              <a:t>ConfigurationUtils.</a:t>
            </a:r>
            <a:r>
              <a:rPr lang="en-US" sz="1400" b="1" i="1" dirty="0" err="1" smtClean="0">
                <a:solidFill>
                  <a:srgbClr val="000000"/>
                </a:solidFill>
                <a:latin typeface="Consolas"/>
              </a:rPr>
              <a:t>getConfigurationDir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14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i="1" dirty="0" err="1">
                <a:solidFill>
                  <a:srgbClr val="2A00FF"/>
                </a:solidFill>
                <a:latin typeface="Consolas"/>
              </a:rPr>
              <a:t>myCustomConfFile.properties</a:t>
            </a:r>
            <a:r>
              <a:rPr lang="en-US" sz="14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FileInputStream</a:t>
            </a:r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is =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/>
              </a:rPr>
              <a:t>FileInputStream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 file );</a:t>
            </a:r>
          </a:p>
          <a:p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Properties 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props = </a:t>
            </a:r>
            <a:r>
              <a:rPr lang="en-US" sz="14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 Properties</a:t>
            </a:r>
            <a:r>
              <a:rPr lang="en-US" sz="1400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de-DE" sz="1400" b="1" dirty="0" smtClean="0">
                <a:solidFill>
                  <a:srgbClr val="000000"/>
                </a:solidFill>
                <a:latin typeface="Consolas"/>
              </a:rPr>
              <a:t>Try </a:t>
            </a:r>
          </a:p>
          <a:p>
            <a:r>
              <a:rPr lang="de-DE" sz="1400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sz="14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 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load properties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props.load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 is );</a:t>
            </a:r>
          </a:p>
          <a:p>
            <a:endParaRPr lang="en-US" sz="1400" dirty="0" smtClean="0">
              <a:solidFill>
                <a:srgbClr val="3F7F5F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3F7F5F"/>
                </a:solidFill>
                <a:latin typeface="Consolas"/>
              </a:rPr>
              <a:t> //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resolve all references properties in the file, i.e. replace ${</a:t>
            </a:r>
            <a:r>
              <a:rPr lang="en-US" sz="1400" dirty="0" err="1">
                <a:solidFill>
                  <a:srgbClr val="3F7F5F"/>
                </a:solidFill>
                <a:latin typeface="Consolas"/>
              </a:rPr>
              <a:t>otherprop</a:t>
            </a:r>
            <a:r>
              <a:rPr lang="en-US" sz="1400" dirty="0">
                <a:solidFill>
                  <a:srgbClr val="3F7F5F"/>
                </a:solidFill>
                <a:latin typeface="Consolas"/>
              </a:rPr>
              <a:t>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ConfigurationUtils.</a:t>
            </a:r>
            <a:r>
              <a:rPr lang="en-US" sz="1400" i="1" dirty="0" err="1" smtClean="0">
                <a:solidFill>
                  <a:srgbClr val="000000"/>
                </a:solidFill>
                <a:latin typeface="Consolas"/>
              </a:rPr>
              <a:t>configureProperties</a:t>
            </a:r>
            <a:r>
              <a:rPr lang="en-US" sz="1400" b="1" i="1" dirty="0">
                <a:solidFill>
                  <a:srgbClr val="000000"/>
                </a:solidFill>
                <a:latin typeface="Consolas"/>
              </a:rPr>
              <a:t>( props </a:t>
            </a:r>
            <a:r>
              <a:rPr lang="en-US" sz="1400" b="1" i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sz="1400" dirty="0" smtClean="0">
              <a:solidFill>
                <a:srgbClr val="000000"/>
              </a:solidFill>
              <a:latin typeface="Consolas"/>
            </a:endParaRPr>
          </a:p>
          <a:p>
            <a:r>
              <a:rPr lang="de-DE" sz="1400" b="1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r>
              <a:rPr lang="de-DE" sz="1400" b="1" dirty="0" err="1" smtClean="0">
                <a:solidFill>
                  <a:srgbClr val="000000"/>
                </a:solidFill>
                <a:latin typeface="Consolas"/>
              </a:rPr>
              <a:t>finally</a:t>
            </a:r>
            <a:r>
              <a:rPr lang="de-DE" sz="1400" b="1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de-DE" sz="1400" b="1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</a:rPr>
              <a:t>is.close</a:t>
            </a:r>
            <a:r>
              <a:rPr lang="en-US" sz="1400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de-DE" sz="1400" dirty="0" smtClean="0"/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169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XML </a:t>
            </a:r>
            <a:r>
              <a:rPr lang="en-US" dirty="0" smtClean="0"/>
              <a:t>Serialization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and load platform and application objects in XML format. Typical example: user profile configuration object which need to be saved across user sessions. </a:t>
            </a:r>
          </a:p>
          <a:p>
            <a:pPr lvl="1"/>
            <a:r>
              <a:rPr lang="en-US" dirty="0" smtClean="0"/>
              <a:t>It is </a:t>
            </a:r>
            <a:r>
              <a:rPr lang="en-US" b="1" dirty="0" smtClean="0"/>
              <a:t>not</a:t>
            </a:r>
            <a:r>
              <a:rPr lang="en-US" dirty="0" smtClean="0"/>
              <a:t> domain objects persistence</a:t>
            </a:r>
          </a:p>
          <a:p>
            <a:pPr lvl="1"/>
            <a:r>
              <a:rPr lang="en-US" dirty="0" smtClean="0"/>
              <a:t>It is </a:t>
            </a:r>
            <a:r>
              <a:rPr lang="en-US" b="1" dirty="0" smtClean="0"/>
              <a:t>not</a:t>
            </a:r>
            <a:r>
              <a:rPr lang="en-US" dirty="0" smtClean="0"/>
              <a:t> HPM communication framework marshaling</a:t>
            </a:r>
          </a:p>
          <a:p>
            <a:r>
              <a:rPr lang="en-US" dirty="0" smtClean="0"/>
              <a:t>All main platform objects support xml serialization and it can be used by XML serialization of custom container classes.</a:t>
            </a:r>
          </a:p>
          <a:p>
            <a:r>
              <a:rPr lang="en-US" dirty="0" smtClean="0"/>
              <a:t>Application is responsible for writing/reading xml structure using provided dom4j tools.</a:t>
            </a:r>
          </a:p>
          <a:p>
            <a:r>
              <a:rPr lang="en-US" dirty="0" smtClean="0"/>
              <a:t>Framework provided by HPM platform:</a:t>
            </a:r>
          </a:p>
          <a:p>
            <a:pPr lvl="1"/>
            <a:r>
              <a:rPr lang="en-US" b="1" dirty="0" smtClean="0"/>
              <a:t>DomPersistable2</a:t>
            </a:r>
            <a:r>
              <a:rPr lang="en-US" dirty="0" smtClean="0"/>
              <a:t> interface. Classes must implement </a:t>
            </a:r>
            <a:r>
              <a:rPr lang="en-US" dirty="0" err="1" smtClean="0"/>
              <a:t>writeToDom</a:t>
            </a:r>
            <a:r>
              <a:rPr lang="en-US" dirty="0" smtClean="0"/>
              <a:t>(…) method to convert (serialize) to XML.</a:t>
            </a:r>
          </a:p>
          <a:p>
            <a:pPr lvl="1"/>
            <a:r>
              <a:rPr lang="en-US" b="1" dirty="0" err="1" smtClean="0"/>
              <a:t>DomPersistableFactory</a:t>
            </a:r>
            <a:r>
              <a:rPr lang="en-US" dirty="0" smtClean="0"/>
              <a:t> interface. Classes must implement </a:t>
            </a:r>
            <a:r>
              <a:rPr lang="en-US" dirty="0" err="1" smtClean="0"/>
              <a:t>createFromDom</a:t>
            </a:r>
            <a:r>
              <a:rPr lang="en-US" dirty="0" smtClean="0"/>
              <a:t>() method to create objects from XML structures</a:t>
            </a:r>
          </a:p>
          <a:p>
            <a:pPr lvl="1"/>
            <a:r>
              <a:rPr lang="en-US" b="1" dirty="0" err="1" smtClean="0"/>
              <a:t>com.heiler.ppm.xml.domPersistableFactories</a:t>
            </a:r>
            <a:r>
              <a:rPr lang="en-US" b="1" dirty="0" smtClean="0"/>
              <a:t> </a:t>
            </a:r>
            <a:r>
              <a:rPr lang="en-US" dirty="0" smtClean="0"/>
              <a:t>extension point to contribute </a:t>
            </a:r>
            <a:r>
              <a:rPr lang="en-US" dirty="0" err="1" smtClean="0"/>
              <a:t>domPersistableFactories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Deprecated but still used frameworks: </a:t>
            </a:r>
          </a:p>
          <a:p>
            <a:pPr lvl="1"/>
            <a:r>
              <a:rPr lang="en-US" dirty="0" err="1" smtClean="0"/>
              <a:t>DomPersistable</a:t>
            </a:r>
            <a:r>
              <a:rPr lang="en-US" dirty="0" smtClean="0"/>
              <a:t>, </a:t>
            </a:r>
            <a:r>
              <a:rPr lang="en-US" dirty="0" err="1" smtClean="0"/>
              <a:t>PersistableElement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XML </a:t>
            </a:r>
            <a:r>
              <a:rPr lang="en-US" dirty="0" smtClean="0"/>
              <a:t>Serialization – example DomPersistable2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359794" y="698067"/>
            <a:ext cx="46789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50271" y="867199"/>
            <a:ext cx="9374756" cy="470898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MyConfig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DomPersistable2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String              </a:t>
            </a:r>
            <a:r>
              <a:rPr lang="en-US" sz="1200" b="1" dirty="0" err="1">
                <a:solidFill>
                  <a:srgbClr val="0000C0"/>
                </a:solidFill>
                <a:latin typeface="Consolas"/>
              </a:rPr>
              <a:t>myName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ReportResult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b="1" dirty="0" err="1">
                <a:solidFill>
                  <a:srgbClr val="0000C0"/>
                </a:solidFill>
                <a:latin typeface="Consolas"/>
              </a:rPr>
              <a:t>reportResult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MyConfig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String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myName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ReportResult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reportResult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/>
              </a:rPr>
              <a:t>myName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myName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/>
              </a:rPr>
              <a:t>reportResult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reportResult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dirty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getFactoryId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Factory.</a:t>
            </a:r>
            <a:r>
              <a:rPr lang="en-US" sz="1200" b="1" i="1" dirty="0" err="1">
                <a:solidFill>
                  <a:srgbClr val="0000C0"/>
                </a:solidFill>
                <a:latin typeface="Consolas"/>
              </a:rPr>
              <a:t>IDENTIFIER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dirty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writeToDom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DomPersistWriteContext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context, Element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anchorElement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Exception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3F7F5F"/>
                </a:solidFill>
                <a:latin typeface="Consolas"/>
              </a:rPr>
              <a:t>//same name as xml attribute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anchorElement.addAttribute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/>
              </a:rPr>
              <a:t>myName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/>
              </a:rPr>
              <a:t>myName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3F7F5F"/>
                </a:solidFill>
                <a:latin typeface="Consolas"/>
              </a:rPr>
              <a:t>//save report under &lt;</a:t>
            </a:r>
            <a:r>
              <a:rPr lang="en-US" sz="1200" dirty="0" err="1">
                <a:solidFill>
                  <a:srgbClr val="3F7F5F"/>
                </a:solidFill>
                <a:latin typeface="Consolas"/>
              </a:rPr>
              <a:t>myReport</a:t>
            </a:r>
            <a:r>
              <a:rPr lang="en-US" sz="1200" dirty="0">
                <a:solidFill>
                  <a:srgbClr val="3F7F5F"/>
                </a:solidFill>
                <a:latin typeface="Consolas"/>
              </a:rPr>
              <a:t>&gt;...&lt;/</a:t>
            </a:r>
            <a:r>
              <a:rPr lang="en-US" sz="1200" dirty="0" err="1">
                <a:solidFill>
                  <a:srgbClr val="3F7F5F"/>
                </a:solidFill>
                <a:latin typeface="Consolas"/>
              </a:rPr>
              <a:t>myReport</a:t>
            </a:r>
            <a:r>
              <a:rPr lang="en-US" sz="1200" dirty="0">
                <a:solidFill>
                  <a:srgbClr val="3F7F5F"/>
                </a:solidFill>
                <a:latin typeface="Consolas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context.writeToDom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/>
              </a:rPr>
              <a:t>reportResult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anchorElement.addElement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/>
              </a:rPr>
              <a:t>myReport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670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HPM Platform layers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management</a:t>
            </a:r>
          </a:p>
          <a:p>
            <a:pPr lvl="1"/>
            <a:r>
              <a:rPr lang="en-US" dirty="0" smtClean="0"/>
              <a:t>The core of the HPM platform.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b</a:t>
            </a:r>
            <a:r>
              <a:rPr lang="en-US" dirty="0" smtClean="0"/>
              <a:t>usiness data objects lookup and modification services.  </a:t>
            </a:r>
          </a:p>
          <a:p>
            <a:r>
              <a:rPr lang="en-US" dirty="0" smtClean="0"/>
              <a:t>Infrastructure services</a:t>
            </a:r>
          </a:p>
          <a:p>
            <a:pPr lvl="1"/>
            <a:r>
              <a:rPr lang="en-US" dirty="0" smtClean="0"/>
              <a:t>Cross-cutting frameworks and services required by all components (security, extension registry, communication framework, etc.)</a:t>
            </a:r>
          </a:p>
          <a:p>
            <a:r>
              <a:rPr lang="en-US" dirty="0" smtClean="0"/>
              <a:t>Application services</a:t>
            </a:r>
          </a:p>
          <a:p>
            <a:pPr lvl="1"/>
            <a:r>
              <a:rPr lang="en-US" dirty="0" smtClean="0"/>
              <a:t>Standard application services which can be used by business logic (jobs, workflows, </a:t>
            </a:r>
            <a:r>
              <a:rPr lang="en-US" dirty="0" err="1" smtClean="0"/>
              <a:t>webservices</a:t>
            </a:r>
            <a:r>
              <a:rPr lang="en-US" dirty="0" smtClean="0"/>
              <a:t> integration,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GUI</a:t>
            </a:r>
          </a:p>
          <a:p>
            <a:pPr lvl="1"/>
            <a:r>
              <a:rPr lang="en-US" dirty="0" smtClean="0"/>
              <a:t>Graphical user interface framework. Based on eclipse RCP platform. Very flexible and provides numerous extension points.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XML </a:t>
            </a:r>
            <a:r>
              <a:rPr lang="en-US" dirty="0"/>
              <a:t>Serialization – example </a:t>
            </a:r>
            <a:r>
              <a:rPr lang="en-US" dirty="0" err="1" smtClean="0"/>
              <a:t>DomPersistableFactory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628650" y="867199"/>
            <a:ext cx="8804150" cy="267765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Factory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DomPersistableFactory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200" b="1" i="1" dirty="0">
                <a:solidFill>
                  <a:srgbClr val="0000C0"/>
                </a:solidFill>
                <a:latin typeface="Consolas"/>
              </a:rPr>
              <a:t>IDENTIFIER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i="1" dirty="0" err="1">
                <a:solidFill>
                  <a:srgbClr val="2A00FF"/>
                </a:solidFill>
                <a:latin typeface="Consolas"/>
              </a:rPr>
              <a:t>hlr.me.MyConfig</a:t>
            </a:r>
            <a:r>
              <a:rPr lang="en-US" sz="12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; </a:t>
            </a:r>
            <a:r>
              <a:rPr lang="en-US" sz="1200" b="1" i="1" dirty="0">
                <a:solidFill>
                  <a:srgbClr val="3F7F5F"/>
                </a:solidFill>
                <a:latin typeface="Consolas"/>
              </a:rPr>
              <a:t>//$NON-NLS-1$</a:t>
            </a:r>
          </a:p>
          <a:p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dirty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Object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createFromDom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DomPersistReadContext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context, Element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anchorElement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throws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endParaRPr lang="en-US" sz="1200" b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						Exception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myName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DomPersistUtils.</a:t>
            </a:r>
            <a:r>
              <a:rPr lang="en-US" sz="1200" i="1" dirty="0" err="1">
                <a:solidFill>
                  <a:srgbClr val="000000"/>
                </a:solidFill>
                <a:latin typeface="Consolas"/>
              </a:rPr>
              <a:t>getAttributeValue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anchorElement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i="1" dirty="0" err="1">
                <a:solidFill>
                  <a:srgbClr val="2A00FF"/>
                </a:solidFill>
                <a:latin typeface="Consolas"/>
              </a:rPr>
              <a:t>myName</a:t>
            </a:r>
            <a:r>
              <a:rPr lang="en-US" sz="12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i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i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Element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reportXmlElement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anchorElement.element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err="1">
                <a:solidFill>
                  <a:srgbClr val="2A00FF"/>
                </a:solidFill>
                <a:latin typeface="Consolas"/>
              </a:rPr>
              <a:t>myReport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ReportResult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reportResult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context.createFromDom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reportXmlElement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MyConfig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myName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reportResult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hteck 5"/>
          <p:cNvSpPr/>
          <p:nvPr/>
        </p:nvSpPr>
        <p:spPr>
          <a:xfrm>
            <a:off x="628650" y="3948603"/>
            <a:ext cx="8804150" cy="138499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sz="1200" dirty="0">
                <a:solidFill>
                  <a:srgbClr val="333333"/>
                </a:solidFill>
                <a:latin typeface="Consolas"/>
              </a:rPr>
              <a:t>&lt;extension</a:t>
            </a:r>
          </a:p>
          <a:p>
            <a:pPr fontAlgn="base"/>
            <a:r>
              <a:rPr lang="en-US" sz="1200" dirty="0">
                <a:solidFill>
                  <a:srgbClr val="333333"/>
                </a:solidFill>
                <a:latin typeface="Consolas"/>
              </a:rPr>
              <a:t>         point="</a:t>
            </a:r>
            <a:r>
              <a:rPr lang="en-US" sz="1200" dirty="0" err="1">
                <a:solidFill>
                  <a:srgbClr val="333333"/>
                </a:solidFill>
                <a:latin typeface="Consolas"/>
              </a:rPr>
              <a:t>com.heiler.ppm.xml.domPersistableFactories</a:t>
            </a:r>
            <a:r>
              <a:rPr lang="en-US" sz="1200" dirty="0">
                <a:solidFill>
                  <a:srgbClr val="333333"/>
                </a:solidFill>
                <a:latin typeface="Consolas"/>
              </a:rPr>
              <a:t>"&gt;</a:t>
            </a:r>
          </a:p>
          <a:p>
            <a:pPr fontAlgn="base"/>
            <a:r>
              <a:rPr lang="en-US" sz="1200" dirty="0">
                <a:solidFill>
                  <a:srgbClr val="333333"/>
                </a:solidFill>
                <a:latin typeface="Consolas"/>
              </a:rPr>
              <a:t>      &lt;factory</a:t>
            </a:r>
          </a:p>
          <a:p>
            <a:pPr fontAlgn="base"/>
            <a:r>
              <a:rPr lang="en-US" sz="1200" dirty="0">
                <a:solidFill>
                  <a:srgbClr val="333333"/>
                </a:solidFill>
                <a:latin typeface="Consolas"/>
              </a:rPr>
              <a:t>            class="</a:t>
            </a:r>
            <a:r>
              <a:rPr lang="en-US" sz="1200" dirty="0" err="1">
                <a:solidFill>
                  <a:srgbClr val="333333"/>
                </a:solidFill>
                <a:latin typeface="Consolas"/>
              </a:rPr>
              <a:t>com.heiler.ppm.me.MyConfig$Factory</a:t>
            </a:r>
            <a:r>
              <a:rPr lang="en-US" sz="1200" dirty="0">
                <a:solidFill>
                  <a:srgbClr val="333333"/>
                </a:solidFill>
                <a:latin typeface="Consolas"/>
              </a:rPr>
              <a:t>"</a:t>
            </a:r>
          </a:p>
          <a:p>
            <a:pPr fontAlgn="base"/>
            <a:r>
              <a:rPr lang="en-US" sz="1200" dirty="0">
                <a:solidFill>
                  <a:srgbClr val="333333"/>
                </a:solidFill>
                <a:latin typeface="Consolas"/>
              </a:rPr>
              <a:t>            id="</a:t>
            </a:r>
            <a:r>
              <a:rPr lang="en-US" sz="1200" dirty="0" err="1">
                <a:solidFill>
                  <a:srgbClr val="333333"/>
                </a:solidFill>
                <a:latin typeface="Consolas"/>
              </a:rPr>
              <a:t>hlr.me.MyConfig</a:t>
            </a:r>
            <a:r>
              <a:rPr lang="en-US" sz="1200" dirty="0">
                <a:solidFill>
                  <a:srgbClr val="333333"/>
                </a:solidFill>
                <a:latin typeface="Consolas"/>
              </a:rPr>
              <a:t>"&gt;</a:t>
            </a:r>
          </a:p>
          <a:p>
            <a:pPr fontAlgn="base"/>
            <a:r>
              <a:rPr lang="en-US" sz="1200" dirty="0">
                <a:solidFill>
                  <a:srgbClr val="333333"/>
                </a:solidFill>
                <a:latin typeface="Consolas"/>
              </a:rPr>
              <a:t>      &lt;/factory&gt;</a:t>
            </a:r>
          </a:p>
          <a:p>
            <a:pPr fontAlgn="base"/>
            <a:r>
              <a:rPr lang="en-US" sz="1200" dirty="0">
                <a:solidFill>
                  <a:srgbClr val="333333"/>
                </a:solidFill>
                <a:latin typeface="Consolas"/>
              </a:rPr>
              <a:t> </a:t>
            </a:r>
            <a:r>
              <a:rPr lang="en-US" sz="1200" dirty="0" smtClean="0">
                <a:solidFill>
                  <a:srgbClr val="333333"/>
                </a:solidFill>
                <a:latin typeface="Consolas"/>
              </a:rPr>
              <a:t>&lt;/</a:t>
            </a:r>
            <a:r>
              <a:rPr lang="en-US" sz="1200" dirty="0">
                <a:solidFill>
                  <a:srgbClr val="333333"/>
                </a:solidFill>
                <a:latin typeface="Consolas"/>
              </a:rPr>
              <a:t>extension&gt;</a:t>
            </a:r>
            <a:endParaRPr lang="en-US" sz="1200" b="0" i="0" dirty="0">
              <a:solidFill>
                <a:srgbClr val="333333"/>
              </a:solidFill>
              <a:effectLst/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6030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I18N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Eclipse I18N support is not used because it is not able to handle multiple locales in </a:t>
            </a:r>
            <a:r>
              <a:rPr lang="en-US" dirty="0" smtClean="0"/>
              <a:t>runtime</a:t>
            </a:r>
          </a:p>
          <a:p>
            <a:r>
              <a:rPr lang="en-US" dirty="0" smtClean="0"/>
              <a:t>Every thread in HPM platform has its own locale defined in the </a:t>
            </a:r>
            <a:r>
              <a:rPr lang="en-US" dirty="0" err="1" smtClean="0"/>
              <a:t>ThreadLocale</a:t>
            </a:r>
            <a:r>
              <a:rPr lang="en-US" dirty="0" smtClean="0"/>
              <a:t> singleton</a:t>
            </a:r>
          </a:p>
          <a:p>
            <a:pPr lvl="1"/>
            <a:r>
              <a:rPr lang="de-DE" dirty="0" err="1" smtClean="0"/>
              <a:t>ThreadLocale</a:t>
            </a:r>
            <a:r>
              <a:rPr lang="de-DE" b="1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switched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b="1" dirty="0" err="1" smtClean="0"/>
              <a:t>LoginToken</a:t>
            </a:r>
            <a:r>
              <a:rPr lang="de-DE" b="1" dirty="0" smtClean="0"/>
              <a:t> </a:t>
            </a:r>
            <a:r>
              <a:rPr lang="de-DE" b="1" dirty="0" err="1" smtClean="0"/>
              <a:t>locale</a:t>
            </a:r>
            <a:r>
              <a:rPr lang="de-DE" dirty="0" smtClean="0"/>
              <a:t> on </a:t>
            </a:r>
            <a:r>
              <a:rPr lang="de-DE" dirty="0" err="1" smtClean="0"/>
              <a:t>impersonalization</a:t>
            </a:r>
            <a:endParaRPr lang="en-US" dirty="0" smtClean="0"/>
          </a:p>
          <a:p>
            <a:r>
              <a:rPr lang="de-DE" dirty="0" smtClean="0"/>
              <a:t>Messages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 in a </a:t>
            </a:r>
            <a:r>
              <a:rPr lang="de-DE" dirty="0" err="1" smtClean="0"/>
              <a:t>messages.properties</a:t>
            </a:r>
            <a:r>
              <a:rPr lang="de-DE" dirty="0" smtClean="0"/>
              <a:t> </a:t>
            </a:r>
            <a:r>
              <a:rPr lang="de-DE" dirty="0" err="1" smtClean="0"/>
              <a:t>file</a:t>
            </a:r>
            <a:endParaRPr lang="de-DE" dirty="0" smtClean="0"/>
          </a:p>
          <a:p>
            <a:r>
              <a:rPr lang="de-DE" dirty="0" smtClean="0"/>
              <a:t>Message </a:t>
            </a:r>
            <a:r>
              <a:rPr lang="de-DE" dirty="0" err="1" smtClean="0"/>
              <a:t>values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b="1" dirty="0" err="1" smtClean="0"/>
              <a:t>MessagesHelper</a:t>
            </a:r>
            <a:endParaRPr lang="de-DE" b="1" dirty="0" smtClean="0"/>
          </a:p>
          <a:p>
            <a:r>
              <a:rPr lang="de-DE" dirty="0" smtClean="0"/>
              <a:t>Messages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contain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holders</a:t>
            </a:r>
            <a:r>
              <a:rPr lang="de-DE" dirty="0" smtClean="0"/>
              <a:t>. Such </a:t>
            </a:r>
            <a:r>
              <a:rPr lang="de-DE" dirty="0" err="1" smtClean="0"/>
              <a:t>messages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resolved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b="1" dirty="0" err="1" smtClean="0"/>
              <a:t>MessagesUtils</a:t>
            </a:r>
            <a:endParaRPr lang="en-US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3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I18N – </a:t>
            </a:r>
            <a:r>
              <a:rPr lang="de-DE" dirty="0" err="1" smtClean="0"/>
              <a:t>messages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555625" y="2067512"/>
            <a:ext cx="8804150" cy="212365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Messages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String         </a:t>
            </a:r>
            <a:r>
              <a:rPr lang="en-US" sz="1200" b="1" i="1" dirty="0">
                <a:solidFill>
                  <a:srgbClr val="0000C0"/>
                </a:solidFill>
                <a:latin typeface="Consolas"/>
              </a:rPr>
              <a:t>BUNDLE_NAME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   = </a:t>
            </a:r>
            <a:r>
              <a:rPr lang="en-US" sz="12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i="1" dirty="0" err="1">
                <a:solidFill>
                  <a:srgbClr val="2A00FF"/>
                </a:solidFill>
                <a:latin typeface="Consolas"/>
              </a:rPr>
              <a:t>com.heiler.ppm.security.core.messages</a:t>
            </a:r>
            <a:r>
              <a:rPr lang="en-US" sz="1200" b="1" i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; </a:t>
            </a:r>
            <a:r>
              <a:rPr lang="en-US" sz="1200" b="1" i="1" dirty="0" smtClean="0">
                <a:solidFill>
                  <a:srgbClr val="000000"/>
                </a:solidFill>
                <a:latin typeface="Consolas"/>
              </a:rPr>
              <a:t>  </a:t>
            </a:r>
          </a:p>
          <a:p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i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MessagesHelper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i="1" dirty="0" err="1">
                <a:solidFill>
                  <a:srgbClr val="0000C0"/>
                </a:solidFill>
                <a:latin typeface="Consolas"/>
              </a:rPr>
              <a:t>messagesHelper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</a:t>
            </a:r>
            <a:endParaRPr lang="en-US" sz="1200" b="1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200" b="1" i="1" dirty="0" smtClean="0">
                <a:solidFill>
                  <a:srgbClr val="000000"/>
                </a:solidFill>
                <a:latin typeface="Consolas"/>
              </a:rPr>
              <a:t>		= </a:t>
            </a:r>
            <a:r>
              <a:rPr lang="en-US" sz="1200" b="1" i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MessagesHelper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i="1" dirty="0">
                <a:solidFill>
                  <a:srgbClr val="0000C0"/>
                </a:solidFill>
                <a:latin typeface="Consolas"/>
              </a:rPr>
              <a:t>BUNDLE_NAME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Messages.</a:t>
            </a:r>
            <a:r>
              <a:rPr lang="en-US" sz="1200" b="1" i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getString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String key 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i="1" dirty="0" err="1">
                <a:solidFill>
                  <a:srgbClr val="0000C0"/>
                </a:solidFill>
                <a:latin typeface="Consolas"/>
              </a:rPr>
              <a:t>messagesHelper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.getString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 key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200" b="1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hteck 5"/>
          <p:cNvSpPr/>
          <p:nvPr/>
        </p:nvSpPr>
        <p:spPr>
          <a:xfrm>
            <a:off x="555625" y="1003352"/>
            <a:ext cx="8804150" cy="6463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  <a:latin typeface="Consolas"/>
              </a:rPr>
              <a:t>LoginManager.userOrPasswordWrong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        =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Login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failed.\r\</a:t>
            </a:r>
            <a:r>
              <a:rPr lang="en-US" sz="1200" dirty="0" err="1">
                <a:solidFill>
                  <a:srgbClr val="2A00FF"/>
                </a:solidFill>
                <a:latin typeface="Consolas"/>
              </a:rPr>
              <a:t>nThe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user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name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or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password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is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incorrect.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/>
              </a:rPr>
              <a:t>LoginManager.wrongDomain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                =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Login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failed.\r\</a:t>
            </a:r>
            <a:r>
              <a:rPr lang="en-US" sz="1200" dirty="0" err="1">
                <a:solidFill>
                  <a:srgbClr val="2A00FF"/>
                </a:solidFill>
                <a:latin typeface="Consolas"/>
              </a:rPr>
              <a:t>nThe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saved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domain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({0_systemDomain})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does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not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match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that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of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the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operating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system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user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({1_OSdomain}).</a:t>
            </a:r>
          </a:p>
        </p:txBody>
      </p:sp>
      <p:sp>
        <p:nvSpPr>
          <p:cNvPr id="7" name="Rechteck 6"/>
          <p:cNvSpPr/>
          <p:nvPr/>
        </p:nvSpPr>
        <p:spPr>
          <a:xfrm>
            <a:off x="555625" y="4600999"/>
            <a:ext cx="8804150" cy="120032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String </a:t>
            </a:r>
            <a:r>
              <a:rPr lang="en-US" sz="12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msg</a:t>
            </a:r>
            <a:r>
              <a:rPr lang="en-US" sz="12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Messages.</a:t>
            </a:r>
            <a:r>
              <a:rPr lang="en-US" sz="1200" i="1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getString</a:t>
            </a:r>
            <a:r>
              <a:rPr lang="en-US" sz="12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 </a:t>
            </a:r>
            <a:r>
              <a:rPr lang="en-US" sz="1200" b="1" i="1" dirty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</a:t>
            </a:r>
            <a:r>
              <a:rPr lang="en-US" sz="1200" b="1" i="1" dirty="0" err="1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LoginManager.userOrPasswordWrong</a:t>
            </a:r>
            <a:r>
              <a:rPr lang="en-US" sz="1200" b="1" i="1" dirty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</a:t>
            </a:r>
            <a:r>
              <a:rPr lang="en-US" sz="12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</a:t>
            </a:r>
            <a:r>
              <a:rPr lang="en-US" sz="1200" b="1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);</a:t>
            </a:r>
          </a:p>
          <a:p>
            <a:endParaRPr lang="en-US" sz="1200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String </a:t>
            </a:r>
            <a:r>
              <a:rPr lang="en-US" sz="12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msg</a:t>
            </a:r>
            <a:r>
              <a:rPr lang="en-US" sz="1200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Messages.</a:t>
            </a:r>
            <a:r>
              <a:rPr lang="en-US" sz="1200" i="1" dirty="0" err="1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getString</a:t>
            </a:r>
            <a:r>
              <a:rPr lang="en-US" sz="12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 </a:t>
            </a:r>
            <a:r>
              <a:rPr lang="en-US" sz="1200" b="1" i="1" dirty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</a:t>
            </a:r>
            <a:r>
              <a:rPr lang="en-US" sz="1200" b="1" i="1" dirty="0" err="1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LoginManager.wrongDomain</a:t>
            </a:r>
            <a:r>
              <a:rPr lang="en-US" sz="1200" b="1" i="1" dirty="0">
                <a:solidFill>
                  <a:srgbClr val="2A00FF"/>
                </a:solidFill>
                <a:highlight>
                  <a:srgbClr val="E8F2FE"/>
                </a:highlight>
                <a:latin typeface="Consolas"/>
              </a:rPr>
              <a:t>"</a:t>
            </a:r>
            <a:r>
              <a:rPr lang="en-US" sz="12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 ); </a:t>
            </a:r>
            <a:endParaRPr lang="en-US" sz="1200" b="1" i="1" dirty="0" smtClean="0">
              <a:solidFill>
                <a:srgbClr val="000000"/>
              </a:solidFill>
              <a:highlight>
                <a:srgbClr val="E8F2FE"/>
              </a:highlight>
              <a:latin typeface="Consolas"/>
            </a:endParaRPr>
          </a:p>
          <a:p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msg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MessagesUtils.</a:t>
            </a:r>
            <a:r>
              <a:rPr lang="en-US" sz="1200" i="1" dirty="0" err="1">
                <a:solidFill>
                  <a:srgbClr val="000000"/>
                </a:solidFill>
                <a:latin typeface="Consolas"/>
              </a:rPr>
              <a:t>replace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msg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i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, domain,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ticketDomain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endParaRPr lang="de-DE" sz="1200" b="1" i="1" dirty="0">
              <a:solidFill>
                <a:srgbClr val="000000"/>
              </a:solidFill>
              <a:latin typeface="Consolas"/>
            </a:endParaRPr>
          </a:p>
          <a:p>
            <a:endParaRPr lang="en-US" sz="1200" b="1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0902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DB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is not </a:t>
            </a:r>
            <a:r>
              <a:rPr lang="en-US" dirty="0" err="1" smtClean="0"/>
              <a:t>neccessary</a:t>
            </a:r>
            <a:r>
              <a:rPr lang="en-US" dirty="0" smtClean="0"/>
              <a:t> from the application code! </a:t>
            </a:r>
          </a:p>
          <a:p>
            <a:r>
              <a:rPr lang="de-DE" dirty="0" smtClean="0"/>
              <a:t>Universal Data Access (UDA) – JDBC </a:t>
            </a:r>
            <a:r>
              <a:rPr lang="en-US" dirty="0" smtClean="0"/>
              <a:t>facade to call Stored Procedures in a DB </a:t>
            </a:r>
            <a:r>
              <a:rPr lang="en-US" dirty="0" err="1" smtClean="0"/>
              <a:t>agnositc</a:t>
            </a:r>
            <a:r>
              <a:rPr lang="en-US" dirty="0" smtClean="0"/>
              <a:t> way</a:t>
            </a:r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b="1" dirty="0" err="1" smtClean="0"/>
              <a:t>PersistenceLayer.getContext</a:t>
            </a:r>
            <a:r>
              <a:rPr lang="de-DE" b="1" dirty="0" smtClean="0"/>
              <a:t>().</a:t>
            </a:r>
            <a:r>
              <a:rPr lang="de-DE" b="1" dirty="0" err="1" smtClean="0"/>
              <a:t>getUDA</a:t>
            </a:r>
            <a:r>
              <a:rPr lang="de-DE" b="1" dirty="0" smtClean="0"/>
              <a:t>()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UDA </a:t>
            </a:r>
            <a:r>
              <a:rPr lang="de-DE" dirty="0" err="1" smtClean="0"/>
              <a:t>service</a:t>
            </a:r>
            <a:endParaRPr lang="de-DE" dirty="0" smtClean="0"/>
          </a:p>
          <a:p>
            <a:r>
              <a:rPr lang="de-DE" dirty="0" smtClean="0"/>
              <a:t>Java </a:t>
            </a:r>
            <a:r>
              <a:rPr lang="de-DE" dirty="0" err="1" smtClean="0"/>
              <a:t>Persistence</a:t>
            </a:r>
            <a:r>
              <a:rPr lang="de-DE" dirty="0" smtClean="0"/>
              <a:t> API (JPA) </a:t>
            </a:r>
            <a:r>
              <a:rPr lang="de-DE" dirty="0" err="1" smtClean="0"/>
              <a:t>EnityManager</a:t>
            </a:r>
            <a:r>
              <a:rPr lang="de-DE" dirty="0" smtClean="0"/>
              <a:t> –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HQL </a:t>
            </a:r>
            <a:r>
              <a:rPr lang="de-DE" dirty="0" err="1" smtClean="0"/>
              <a:t>queries</a:t>
            </a:r>
            <a:r>
              <a:rPr lang="de-DE" dirty="0" smtClean="0"/>
              <a:t>.</a:t>
            </a:r>
          </a:p>
          <a:p>
            <a:pPr lvl="1"/>
            <a:r>
              <a:rPr lang="de-DE" b="1" dirty="0" err="1"/>
              <a:t>PersistenceLayer.getContext</a:t>
            </a:r>
            <a:r>
              <a:rPr lang="de-DE" b="1" dirty="0" smtClean="0"/>
              <a:t>().</a:t>
            </a:r>
            <a:r>
              <a:rPr lang="en-US" b="1" dirty="0" err="1" smtClean="0"/>
              <a:t>getDataSourceRegistry</a:t>
            </a:r>
            <a:r>
              <a:rPr lang="en-US" b="1" dirty="0" smtClean="0"/>
              <a:t>().</a:t>
            </a:r>
            <a:r>
              <a:rPr lang="en-US" b="1" dirty="0" err="1" smtClean="0"/>
              <a:t>aquireManager</a:t>
            </a:r>
            <a:r>
              <a:rPr lang="en-US" b="1" dirty="0" smtClean="0"/>
              <a:t>(…)</a:t>
            </a:r>
          </a:p>
          <a:p>
            <a:pPr lvl="1"/>
            <a:r>
              <a:rPr lang="de-DE" b="1" dirty="0" err="1"/>
              <a:t>PersistenceLayer.getContext</a:t>
            </a:r>
            <a:r>
              <a:rPr lang="de-DE" b="1" dirty="0"/>
              <a:t>().</a:t>
            </a:r>
            <a:r>
              <a:rPr lang="en-US" b="1" dirty="0" err="1"/>
              <a:t>getDataSourceRegistry</a:t>
            </a:r>
            <a:r>
              <a:rPr lang="en-US" b="1" dirty="0" smtClean="0"/>
              <a:t>().</a:t>
            </a:r>
            <a:r>
              <a:rPr lang="en-US" b="1" dirty="0" err="1" smtClean="0"/>
              <a:t>releaseManager</a:t>
            </a:r>
            <a:r>
              <a:rPr lang="en-US" b="1" dirty="0" smtClean="0"/>
              <a:t>(…)</a:t>
            </a:r>
          </a:p>
          <a:p>
            <a:r>
              <a:rPr lang="de-DE" dirty="0" smtClean="0"/>
              <a:t>HPM Data </a:t>
            </a:r>
            <a:r>
              <a:rPr lang="de-DE" dirty="0" err="1" smtClean="0"/>
              <a:t>sources</a:t>
            </a:r>
            <a:r>
              <a:rPr lang="de-DE" dirty="0" smtClean="0"/>
              <a:t> – </a:t>
            </a:r>
            <a:r>
              <a:rPr lang="de-DE" dirty="0" err="1" smtClean="0"/>
              <a:t>predefined</a:t>
            </a:r>
            <a:r>
              <a:rPr lang="de-DE" dirty="0" smtClean="0"/>
              <a:t> </a:t>
            </a:r>
            <a:r>
              <a:rPr lang="de-DE" dirty="0" err="1" smtClean="0"/>
              <a:t>databases</a:t>
            </a:r>
            <a:r>
              <a:rPr lang="de-DE" dirty="0" smtClean="0"/>
              <a:t> (MASTER, MAIN, SUPPLIER).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Logging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846138"/>
            <a:ext cx="9277350" cy="1839912"/>
          </a:xfrm>
        </p:spPr>
        <p:txBody>
          <a:bodyPr/>
          <a:lstStyle/>
          <a:p>
            <a:r>
              <a:rPr lang="en-US" dirty="0" smtClean="0"/>
              <a:t>Logging – log4j. Loggers are configured in the log4j.xml which is located in the </a:t>
            </a:r>
            <a:r>
              <a:rPr lang="en-US" i="1" dirty="0" err="1" smtClean="0"/>
              <a:t>conf</a:t>
            </a:r>
            <a:r>
              <a:rPr lang="en-US" dirty="0" smtClean="0"/>
              <a:t> folder.</a:t>
            </a:r>
          </a:p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b="1" dirty="0" err="1" smtClean="0"/>
              <a:t>if</a:t>
            </a:r>
            <a:r>
              <a:rPr lang="de-DE" b="1" dirty="0" smtClean="0"/>
              <a:t>/</a:t>
            </a:r>
            <a:r>
              <a:rPr lang="de-DE" b="1" dirty="0" err="1" smtClean="0"/>
              <a:t>else</a:t>
            </a:r>
            <a:r>
              <a:rPr lang="de-DE" dirty="0" smtClean="0"/>
              <a:t> </a:t>
            </a:r>
            <a:r>
              <a:rPr lang="de-DE" dirty="0" err="1"/>
              <a:t>i</a:t>
            </a:r>
            <a:r>
              <a:rPr lang="de-DE" dirty="0" err="1" smtClean="0"/>
              <a:t>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concatenate</a:t>
            </a:r>
            <a:r>
              <a:rPr lang="de-DE" dirty="0" smtClean="0"/>
              <a:t> </a:t>
            </a:r>
            <a:r>
              <a:rPr lang="de-DE" dirty="0" err="1" smtClean="0"/>
              <a:t>strings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TRACE </a:t>
            </a:r>
            <a:r>
              <a:rPr lang="de-DE" dirty="0" err="1" smtClean="0"/>
              <a:t>or</a:t>
            </a:r>
            <a:r>
              <a:rPr lang="de-DE" dirty="0" smtClean="0"/>
              <a:t> DEBUG </a:t>
            </a:r>
            <a:r>
              <a:rPr lang="de-DE" dirty="0" err="1" smtClean="0"/>
              <a:t>messages</a:t>
            </a:r>
            <a:endParaRPr lang="en-US" dirty="0" smtClean="0"/>
          </a:p>
          <a:p>
            <a:pPr marL="0" indent="0">
              <a:buNone/>
            </a:pPr>
            <a:endParaRPr lang="de-DE" dirty="0" smtClean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466725" y="2093267"/>
            <a:ext cx="8804150" cy="212365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Log </a:t>
            </a:r>
            <a:r>
              <a:rPr lang="en-US" sz="1200" b="1" i="1" dirty="0" err="1" smtClean="0">
                <a:solidFill>
                  <a:srgbClr val="0000C0"/>
                </a:solidFill>
                <a:latin typeface="Consolas"/>
              </a:rPr>
              <a:t>log</a:t>
            </a:r>
            <a:r>
              <a:rPr lang="en-US" sz="1200" b="1" i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LogFactory.getLog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i="1" dirty="0" err="1" smtClean="0">
                <a:solidFill>
                  <a:srgbClr val="000000"/>
                </a:solidFill>
                <a:latin typeface="Consolas"/>
              </a:rPr>
              <a:t>SomeMyLogging.</a:t>
            </a:r>
            <a:r>
              <a:rPr lang="en-US" sz="1200" b="1" i="1" dirty="0" err="1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200" b="1" i="1" dirty="0" smtClean="0">
                <a:solidFill>
                  <a:srgbClr val="000000"/>
                </a:solidFill>
                <a:latin typeface="Consolas"/>
              </a:rPr>
              <a:t> );</a:t>
            </a:r>
          </a:p>
          <a:p>
            <a:endParaRPr lang="de-DE" sz="1200" b="1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de-DE" sz="1200" b="1" i="1" dirty="0" smtClean="0">
                <a:solidFill>
                  <a:srgbClr val="000000"/>
                </a:solidFill>
                <a:latin typeface="Consolas"/>
              </a:rPr>
              <a:t> …</a:t>
            </a:r>
            <a:endParaRPr lang="de-DE" sz="1200" b="1" i="1" dirty="0">
              <a:solidFill>
                <a:srgbClr val="000000"/>
              </a:solidFill>
              <a:latin typeface="Consolas"/>
            </a:endParaRPr>
          </a:p>
          <a:p>
            <a:endParaRPr lang="de-DE" sz="1200" b="1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( </a:t>
            </a:r>
            <a:r>
              <a:rPr lang="en-US" sz="1200" b="1" i="1" dirty="0" err="1">
                <a:solidFill>
                  <a:srgbClr val="0000C0"/>
                </a:solidFill>
                <a:latin typeface="Consolas"/>
              </a:rPr>
              <a:t>log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.isDebugEnabled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() 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msg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"Used generic entity manager implementation (</a:t>
            </a:r>
            <a:r>
              <a:rPr lang="en-US" sz="1200" dirty="0" err="1">
                <a:solidFill>
                  <a:srgbClr val="2A00FF"/>
                </a:solidFill>
                <a:latin typeface="Consolas"/>
              </a:rPr>
              <a:t>EntityManagerImpl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) for entity type: "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+ 						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entityTypeIdentifier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</a:rPr>
              <a:t>log</a:t>
            </a:r>
            <a:r>
              <a:rPr lang="en-US" sz="1200" i="1" dirty="0" err="1" smtClean="0">
                <a:solidFill>
                  <a:srgbClr val="000000"/>
                </a:solidFill>
                <a:latin typeface="Consolas"/>
              </a:rPr>
              <a:t>.debug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i="1" dirty="0" err="1">
                <a:solidFill>
                  <a:srgbClr val="000000"/>
                </a:solidFill>
                <a:latin typeface="Consolas"/>
              </a:rPr>
              <a:t>msg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200" b="1" i="1" dirty="0">
              <a:solidFill>
                <a:srgbClr val="000000"/>
              </a:solidFill>
              <a:latin typeface="Consolas"/>
            </a:endParaRPr>
          </a:p>
          <a:p>
            <a:endParaRPr lang="en-US" sz="12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620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Caching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5" y="846138"/>
            <a:ext cx="9112250" cy="1106487"/>
          </a:xfrm>
        </p:spPr>
        <p:txBody>
          <a:bodyPr/>
          <a:lstStyle/>
          <a:p>
            <a:r>
              <a:rPr lang="en-US" dirty="0"/>
              <a:t>Caching – </a:t>
            </a:r>
            <a:r>
              <a:rPr lang="en-US" dirty="0" err="1"/>
              <a:t>Ehcache</a:t>
            </a:r>
            <a:r>
              <a:rPr lang="en-US" dirty="0"/>
              <a:t>. Caches are configured in the ehcache.xml which is located in the </a:t>
            </a:r>
            <a:r>
              <a:rPr lang="en-US" i="1" dirty="0" err="1"/>
              <a:t>conf</a:t>
            </a:r>
            <a:r>
              <a:rPr lang="en-US" dirty="0"/>
              <a:t> folder.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781049" y="1602774"/>
            <a:ext cx="8261225" cy="193899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CacheManager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cacheManager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CacheManager.</a:t>
            </a:r>
            <a:r>
              <a:rPr lang="en-US" sz="1200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endParaRPr lang="en-US" sz="1200" dirty="0"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 smtClean="0">
                <a:solidFill>
                  <a:srgbClr val="0000C0"/>
                </a:solidFill>
                <a:latin typeface="Consolas"/>
              </a:rPr>
              <a:t>intern2externCacheName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"proxy.ArticleType.int2ext</a:t>
            </a:r>
            <a:r>
              <a:rPr lang="en-US" sz="1200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; </a:t>
            </a:r>
            <a:r>
              <a:rPr lang="en-US" sz="1200" b="1" dirty="0">
                <a:solidFill>
                  <a:srgbClr val="3F7F5F"/>
                </a:solidFill>
                <a:latin typeface="Consolas"/>
              </a:rPr>
              <a:t>//$NON-NLS-1$</a:t>
            </a:r>
          </a:p>
          <a:p>
            <a:r>
              <a:rPr lang="en-US" sz="1200" dirty="0" smtClean="0">
                <a:solidFill>
                  <a:srgbClr val="3F7F5F"/>
                </a:solidFill>
                <a:latin typeface="Consolas"/>
              </a:rPr>
              <a:t> //</a:t>
            </a:r>
            <a:r>
              <a:rPr lang="en-US" sz="1200" dirty="0">
                <a:solidFill>
                  <a:srgbClr val="3F7F5F"/>
                </a:solidFill>
                <a:latin typeface="Consolas"/>
              </a:rPr>
              <a:t>cache can be already configured in the external </a:t>
            </a:r>
            <a:r>
              <a:rPr lang="en-US" sz="1200" dirty="0" err="1">
                <a:solidFill>
                  <a:srgbClr val="3F7F5F"/>
                </a:solidFill>
                <a:latin typeface="Consolas"/>
              </a:rPr>
              <a:t>config</a:t>
            </a:r>
            <a:r>
              <a:rPr lang="en-US" sz="1200" dirty="0">
                <a:solidFill>
                  <a:srgbClr val="3F7F5F"/>
                </a:solidFill>
                <a:latin typeface="Consolas"/>
              </a:rPr>
              <a:t> 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 if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!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cacheManager.cacheExists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>
                <a:solidFill>
                  <a:srgbClr val="0000C0"/>
                </a:solidFill>
                <a:latin typeface="Consolas"/>
              </a:rPr>
              <a:t>intern2externCacheName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 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Cache 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intern2extern =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Cache(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>
                <a:solidFill>
                  <a:srgbClr val="0000C0"/>
                </a:solidFill>
                <a:latin typeface="Consolas"/>
              </a:rPr>
              <a:t>intern2externCacheName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100000,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5, 2 );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cacheManager.addCache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intern2extern 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200" b="1" dirty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 smtClean="0">
                <a:solidFill>
                  <a:srgbClr val="0000C0"/>
                </a:solidFill>
                <a:latin typeface="Consolas"/>
              </a:rPr>
              <a:t>intern2externCache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cacheManager.getCache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200" b="1" dirty="0">
                <a:solidFill>
                  <a:srgbClr val="0000C0"/>
                </a:solidFill>
                <a:latin typeface="Consolas"/>
              </a:rPr>
              <a:t>intern2externCacheName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</a:t>
            </a:r>
            <a:endParaRPr lang="en-US" sz="1200" dirty="0">
              <a:latin typeface="Consola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81048" y="3662333"/>
            <a:ext cx="8261225" cy="230832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sz="1200" dirty="0">
                <a:solidFill>
                  <a:srgbClr val="3F7F7F"/>
                </a:solidFill>
                <a:latin typeface="Consolas"/>
              </a:rPr>
              <a:t>cache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>
                <a:solidFill>
                  <a:srgbClr val="7F007F"/>
                </a:solidFill>
                <a:latin typeface="Consolas"/>
              </a:rPr>
              <a:t>name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"proxy.ArticleType.int2ext"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err="1">
                <a:solidFill>
                  <a:srgbClr val="7F007F"/>
                </a:solidFill>
                <a:latin typeface="Consolas"/>
              </a:rPr>
              <a:t>maxElementsInMemory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"1000000"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>
                <a:solidFill>
                  <a:srgbClr val="7F007F"/>
                </a:solidFill>
                <a:latin typeface="Consolas"/>
              </a:rPr>
              <a:t>eternal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"true"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err="1">
                <a:solidFill>
                  <a:srgbClr val="7F007F"/>
                </a:solidFill>
                <a:latin typeface="Consolas"/>
              </a:rPr>
              <a:t>timeToIdleSeconds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"120"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err="1">
                <a:solidFill>
                  <a:srgbClr val="7F007F"/>
                </a:solidFill>
                <a:latin typeface="Consolas"/>
              </a:rPr>
              <a:t>timeToLiveSeconds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"120"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err="1">
                <a:solidFill>
                  <a:srgbClr val="7F007F"/>
                </a:solidFill>
                <a:latin typeface="Consolas"/>
              </a:rPr>
              <a:t>overflowToDisk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"false"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err="1">
                <a:solidFill>
                  <a:srgbClr val="7F007F"/>
                </a:solidFill>
                <a:latin typeface="Consolas"/>
              </a:rPr>
              <a:t>maxElementsOnDisk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"10000000"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err="1">
                <a:solidFill>
                  <a:srgbClr val="7F007F"/>
                </a:solidFill>
                <a:latin typeface="Consolas"/>
              </a:rPr>
              <a:t>diskPersistent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"false"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err="1">
                <a:solidFill>
                  <a:srgbClr val="7F007F"/>
                </a:solidFill>
                <a:latin typeface="Consolas"/>
              </a:rPr>
              <a:t>diskExpiryThreadIntervalSeconds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"120"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err="1">
                <a:solidFill>
                  <a:srgbClr val="7F007F"/>
                </a:solidFill>
                <a:latin typeface="Consolas"/>
              </a:rPr>
              <a:t>memoryStoreEvictionPolicy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200" i="1" dirty="0">
                <a:solidFill>
                  <a:srgbClr val="2A00FF"/>
                </a:solidFill>
                <a:latin typeface="Consolas"/>
              </a:rPr>
              <a:t>"LRU"</a:t>
            </a:r>
          </a:p>
          <a:p>
            <a:r>
              <a:rPr lang="en-US" sz="1200" dirty="0">
                <a:latin typeface="Consolas"/>
              </a:rPr>
              <a:t>            </a:t>
            </a:r>
            <a:r>
              <a:rPr lang="en-US" sz="1200" dirty="0" smtClean="0">
                <a:solidFill>
                  <a:srgbClr val="008080"/>
                </a:solidFill>
                <a:latin typeface="Consolas"/>
              </a:rPr>
              <a:t>/&gt;</a:t>
            </a:r>
            <a:endParaRPr lang="en-US" sz="1200" dirty="0">
              <a:solidFill>
                <a:srgbClr val="00808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707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Monitoring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5625" y="846138"/>
            <a:ext cx="9112250" cy="1277937"/>
          </a:xfrm>
        </p:spPr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ava managed beans (JMX) is used for internal management and monitoring</a:t>
            </a:r>
          </a:p>
          <a:p>
            <a:r>
              <a:rPr lang="en-US" dirty="0" smtClean="0"/>
              <a:t>Beans will be registered in the managed beans server under „</a:t>
            </a:r>
            <a:r>
              <a:rPr lang="en-US" dirty="0" err="1" smtClean="0"/>
              <a:t>com.heiler.ppm</a:t>
            </a:r>
            <a:r>
              <a:rPr lang="en-US" dirty="0" smtClean="0"/>
              <a:t>“ category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628650" y="2543599"/>
            <a:ext cx="8804150" cy="120032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Hashtable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&lt; String, String &gt; 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reportStatisiticsBeanProperties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= </a:t>
            </a:r>
            <a:endParaRPr lang="en-US" sz="12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ManagementService.</a:t>
            </a:r>
            <a:r>
              <a:rPr lang="en-US" sz="1200" i="1" dirty="0" err="1" smtClean="0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sz="1200" b="1" i="1" dirty="0" smtClean="0">
                <a:solidFill>
                  <a:srgbClr val="000000"/>
                </a:solidFill>
                <a:latin typeface="Consolas"/>
              </a:rPr>
              <a:t>()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.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200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createBeanProperties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>
                <a:solidFill>
                  <a:srgbClr val="2A00FF"/>
                </a:solidFill>
                <a:latin typeface="Consolas"/>
              </a:rPr>
              <a:t>"reporting</a:t>
            </a:r>
            <a:r>
              <a:rPr lang="en-US" sz="1200" b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dirty="0" err="1">
                <a:solidFill>
                  <a:srgbClr val="2A00FF"/>
                </a:solidFill>
                <a:latin typeface="Consolas"/>
              </a:rPr>
              <a:t>reportHandlerStatistics</a:t>
            </a:r>
            <a:r>
              <a:rPr lang="en-US" sz="120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); </a:t>
            </a:r>
            <a:endParaRPr lang="en-US" sz="1200" b="1" dirty="0" smtClean="0">
              <a:solidFill>
                <a:srgbClr val="000000"/>
              </a:solidFill>
              <a:latin typeface="Consolas"/>
            </a:endParaRPr>
          </a:p>
          <a:p>
            <a:endParaRPr lang="en-US" sz="1200" b="1" dirty="0">
              <a:solidFill>
                <a:srgbClr val="3F7F5F"/>
              </a:solidFill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</a:rPr>
              <a:t>ManagementService.</a:t>
            </a:r>
            <a:r>
              <a:rPr lang="en-US" sz="1200" i="1" dirty="0" err="1" smtClean="0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sz="1200" b="1" i="1" dirty="0">
                <a:solidFill>
                  <a:srgbClr val="000000"/>
                </a:solidFill>
                <a:latin typeface="Consolas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/>
              </a:rPr>
              <a:t>                       .</a:t>
            </a:r>
            <a:r>
              <a:rPr lang="en-US" sz="1200" dirty="0" err="1">
                <a:solidFill>
                  <a:srgbClr val="000000"/>
                </a:solidFill>
                <a:latin typeface="Consolas"/>
              </a:rPr>
              <a:t>registerManagementBean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(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reportStatistics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latin typeface="Consolas"/>
              </a:rPr>
              <a:t>reportStatisiticsBeanProperties</a:t>
            </a:r>
            <a:r>
              <a:rPr lang="en-US" sz="1200" b="1" dirty="0">
                <a:solidFill>
                  <a:srgbClr val="000000"/>
                </a:solidFill>
                <a:latin typeface="Consolas"/>
              </a:rPr>
              <a:t> );</a:t>
            </a:r>
          </a:p>
        </p:txBody>
      </p:sp>
    </p:spTree>
    <p:extLst>
      <p:ext uri="{BB962C8B-B14F-4D97-AF65-F5344CB8AC3E}">
        <p14:creationId xmlns:p14="http://schemas.microsoft.com/office/powerpoint/2010/main" val="41657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738883" y="2936303"/>
            <a:ext cx="8640960" cy="429767"/>
          </a:xfrm>
        </p:spPr>
        <p:txBody>
          <a:bodyPr/>
          <a:lstStyle/>
          <a:p>
            <a:r>
              <a:rPr lang="en-US" dirty="0" smtClean="0"/>
              <a:t>Application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7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738883" y="2936303"/>
            <a:ext cx="8640960" cy="429767"/>
          </a:xfrm>
        </p:spPr>
        <p:txBody>
          <a:bodyPr/>
          <a:lstStyle/>
          <a:p>
            <a:r>
              <a:rPr lang="en-US" dirty="0" smtClean="0"/>
              <a:t>GUI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0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738883" y="2936303"/>
            <a:ext cx="8640960" cy="429767"/>
          </a:xfrm>
        </p:spPr>
        <p:txBody>
          <a:bodyPr/>
          <a:lstStyle/>
          <a:p>
            <a:r>
              <a:rPr lang="en-US" dirty="0" smtClean="0"/>
              <a:t>HPM Platform internals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4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components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3537858" y="2465315"/>
            <a:ext cx="1634232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1811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Communication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bus</a:t>
            </a: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458144" y="855143"/>
            <a:ext cx="2929833" cy="667121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Domain model repository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6776560" y="4939821"/>
            <a:ext cx="1387932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Job framework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2699657" y="1646341"/>
            <a:ext cx="1564341" cy="667121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Search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465507" y="4942918"/>
            <a:ext cx="1302498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Security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1" name="Abgerundetes Rechteck 10"/>
          <p:cNvSpPr/>
          <p:nvPr/>
        </p:nvSpPr>
        <p:spPr bwMode="auto">
          <a:xfrm>
            <a:off x="6757028" y="2464765"/>
            <a:ext cx="2775863" cy="667121"/>
          </a:xfrm>
          <a:prstGeom prst="roundRect">
            <a:avLst>
              <a:gd name="adj" fmla="val 2877"/>
            </a:avLst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Domain model UI elements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2" name="Abgerundetes Rechteck 11"/>
          <p:cNvSpPr/>
          <p:nvPr/>
        </p:nvSpPr>
        <p:spPr bwMode="auto">
          <a:xfrm>
            <a:off x="458144" y="1649734"/>
            <a:ext cx="2099999" cy="667121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Command framework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3537858" y="855143"/>
            <a:ext cx="2154264" cy="667121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</a:t>
            </a: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access engine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4" name="Abgerundetes Rechteck 13"/>
          <p:cNvSpPr/>
          <p:nvPr/>
        </p:nvSpPr>
        <p:spPr bwMode="auto">
          <a:xfrm>
            <a:off x="6768395" y="3271906"/>
            <a:ext cx="2775863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Workflow engine </a:t>
            </a: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(JBPM)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5" name="Abgerundetes Rechteck 14"/>
          <p:cNvSpPr/>
          <p:nvPr/>
        </p:nvSpPr>
        <p:spPr bwMode="auto">
          <a:xfrm>
            <a:off x="5307996" y="4939820"/>
            <a:ext cx="1314855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File transfer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3551635" y="4110110"/>
            <a:ext cx="1620455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Web-services </a:t>
            </a: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integration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6768396" y="4106214"/>
            <a:ext cx="1396096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Servlet container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9" name="Abgerundetes Rechteck 18"/>
          <p:cNvSpPr/>
          <p:nvPr/>
        </p:nvSpPr>
        <p:spPr bwMode="auto">
          <a:xfrm>
            <a:off x="3551635" y="3276501"/>
            <a:ext cx="3071215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L</a:t>
            </a: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i</a:t>
            </a: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fecycle </a:t>
            </a: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management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465507" y="2450789"/>
            <a:ext cx="1302498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I18N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465506" y="4110110"/>
            <a:ext cx="2922473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Extensions framework (Eclipse)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22" name="Abgerundetes Rechteck 21"/>
          <p:cNvSpPr/>
          <p:nvPr/>
        </p:nvSpPr>
        <p:spPr bwMode="auto">
          <a:xfrm>
            <a:off x="465506" y="3276501"/>
            <a:ext cx="1302498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XML serialization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23" name="Abgerundetes Rechteck 22"/>
          <p:cNvSpPr/>
          <p:nvPr/>
        </p:nvSpPr>
        <p:spPr bwMode="auto">
          <a:xfrm>
            <a:off x="7856738" y="1649734"/>
            <a:ext cx="1679357" cy="667121"/>
          </a:xfrm>
          <a:prstGeom prst="roundRect">
            <a:avLst>
              <a:gd name="adj" fmla="val 2877"/>
            </a:avLst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RCP (Eclipse)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7492752" y="855143"/>
            <a:ext cx="2067833" cy="667121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</a:t>
            </a: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navigation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25" name="Abgerundetes Rechteck 24"/>
          <p:cNvSpPr/>
          <p:nvPr/>
        </p:nvSpPr>
        <p:spPr bwMode="auto">
          <a:xfrm>
            <a:off x="4414001" y="1649734"/>
            <a:ext cx="1605059" cy="667121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models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26" name="Abgerundetes Rechteck 25"/>
          <p:cNvSpPr/>
          <p:nvPr/>
        </p:nvSpPr>
        <p:spPr bwMode="auto">
          <a:xfrm>
            <a:off x="5816353" y="855142"/>
            <a:ext cx="1560991" cy="667121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Data </a:t>
            </a: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Security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grpSp>
        <p:nvGrpSpPr>
          <p:cNvPr id="28" name="Gruppieren 27"/>
          <p:cNvGrpSpPr/>
          <p:nvPr/>
        </p:nvGrpSpPr>
        <p:grpSpPr>
          <a:xfrm>
            <a:off x="1603350" y="5705128"/>
            <a:ext cx="1175579" cy="276999"/>
            <a:chOff x="558406" y="5713263"/>
            <a:chExt cx="1175579" cy="276999"/>
          </a:xfrm>
        </p:grpSpPr>
        <p:sp>
          <p:nvSpPr>
            <p:cNvPr id="27" name="Abgerundetes Rechteck 26"/>
            <p:cNvSpPr/>
            <p:nvPr/>
          </p:nvSpPr>
          <p:spPr bwMode="auto">
            <a:xfrm>
              <a:off x="558406" y="5761608"/>
              <a:ext cx="164654" cy="180311"/>
            </a:xfrm>
            <a:prstGeom prst="roundRect">
              <a:avLst>
                <a:gd name="adj" fmla="val 287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816746" y="5713263"/>
              <a:ext cx="9172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200" dirty="0" smtClean="0">
                  <a:solidFill>
                    <a:srgbClr val="404040"/>
                  </a:solidFill>
                </a:rPr>
                <a:t>Data layer</a:t>
              </a: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3422806" y="5710262"/>
            <a:ext cx="1424044" cy="276999"/>
            <a:chOff x="558406" y="5713263"/>
            <a:chExt cx="1424044" cy="276999"/>
          </a:xfrm>
        </p:grpSpPr>
        <p:sp>
          <p:nvSpPr>
            <p:cNvPr id="30" name="Abgerundetes Rechteck 29"/>
            <p:cNvSpPr/>
            <p:nvPr/>
          </p:nvSpPr>
          <p:spPr bwMode="auto">
            <a:xfrm>
              <a:off x="558406" y="5761608"/>
              <a:ext cx="164654" cy="180311"/>
            </a:xfrm>
            <a:prstGeom prst="roundRect">
              <a:avLst>
                <a:gd name="adj" fmla="val 2877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16746" y="5713263"/>
              <a:ext cx="1165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200" dirty="0" smtClean="0">
                  <a:solidFill>
                    <a:srgbClr val="404040"/>
                  </a:solidFill>
                </a:rPr>
                <a:t>Infrastructure</a:t>
              </a: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5180076" y="5705128"/>
            <a:ext cx="1855252" cy="276999"/>
            <a:chOff x="558406" y="5713263"/>
            <a:chExt cx="1855252" cy="276999"/>
          </a:xfrm>
        </p:grpSpPr>
        <p:sp>
          <p:nvSpPr>
            <p:cNvPr id="33" name="Abgerundetes Rechteck 32"/>
            <p:cNvSpPr/>
            <p:nvPr/>
          </p:nvSpPr>
          <p:spPr bwMode="auto">
            <a:xfrm>
              <a:off x="558406" y="5761608"/>
              <a:ext cx="164654" cy="180311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816746" y="5713263"/>
              <a:ext cx="15969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200" dirty="0" smtClean="0">
                  <a:solidFill>
                    <a:srgbClr val="404040"/>
                  </a:solidFill>
                </a:rPr>
                <a:t>Application services</a:t>
              </a: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7437458" y="5705127"/>
            <a:ext cx="707502" cy="276999"/>
            <a:chOff x="558406" y="5713263"/>
            <a:chExt cx="707502" cy="276999"/>
          </a:xfrm>
        </p:grpSpPr>
        <p:sp>
          <p:nvSpPr>
            <p:cNvPr id="36" name="Abgerundetes Rechteck 35"/>
            <p:cNvSpPr/>
            <p:nvPr/>
          </p:nvSpPr>
          <p:spPr bwMode="auto">
            <a:xfrm>
              <a:off x="558406" y="5761608"/>
              <a:ext cx="164654" cy="180311"/>
            </a:xfrm>
            <a:prstGeom prst="roundRect">
              <a:avLst>
                <a:gd name="adj" fmla="val 287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816746" y="5713263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200" dirty="0" smtClean="0">
                  <a:solidFill>
                    <a:srgbClr val="404040"/>
                  </a:solidFill>
                </a:rPr>
                <a:t>GUI</a:t>
              </a:r>
            </a:p>
          </p:txBody>
        </p:sp>
      </p:grpSp>
      <p:sp>
        <p:nvSpPr>
          <p:cNvPr id="38" name="Abgerundetes Rechteck 37"/>
          <p:cNvSpPr/>
          <p:nvPr/>
        </p:nvSpPr>
        <p:spPr bwMode="auto">
          <a:xfrm>
            <a:off x="1930422" y="2450787"/>
            <a:ext cx="1467557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Preferences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39" name="Abgerundetes Rechteck 38"/>
          <p:cNvSpPr/>
          <p:nvPr/>
        </p:nvSpPr>
        <p:spPr bwMode="auto">
          <a:xfrm>
            <a:off x="3537858" y="4942918"/>
            <a:ext cx="1634232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App Logging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40" name="Abgerundetes Rechteck 39"/>
          <p:cNvSpPr/>
          <p:nvPr/>
        </p:nvSpPr>
        <p:spPr bwMode="auto">
          <a:xfrm>
            <a:off x="6161103" y="1649734"/>
            <a:ext cx="1534696" cy="667121"/>
          </a:xfrm>
          <a:prstGeom prst="roundRect">
            <a:avLst>
              <a:gd name="adj" fmla="val 287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Audit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41" name="Abgerundetes Rechteck 40"/>
          <p:cNvSpPr/>
          <p:nvPr/>
        </p:nvSpPr>
        <p:spPr bwMode="auto">
          <a:xfrm>
            <a:off x="1930422" y="3265614"/>
            <a:ext cx="1467557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Logging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42" name="Abgerundetes Rechteck 41"/>
          <p:cNvSpPr/>
          <p:nvPr/>
        </p:nvSpPr>
        <p:spPr bwMode="auto">
          <a:xfrm>
            <a:off x="8303547" y="4106214"/>
            <a:ext cx="1257038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Mail service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43" name="Abgerundetes Rechteck 42"/>
          <p:cNvSpPr/>
          <p:nvPr/>
        </p:nvSpPr>
        <p:spPr bwMode="auto">
          <a:xfrm>
            <a:off x="8305800" y="4939821"/>
            <a:ext cx="1257038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System jobs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44" name="Abgerundetes Rechteck 43"/>
          <p:cNvSpPr/>
          <p:nvPr/>
        </p:nvSpPr>
        <p:spPr bwMode="auto">
          <a:xfrm>
            <a:off x="1930421" y="4942918"/>
            <a:ext cx="1457557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Monitoring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45" name="Abgerundetes Rechteck 44"/>
          <p:cNvSpPr/>
          <p:nvPr/>
        </p:nvSpPr>
        <p:spPr bwMode="auto">
          <a:xfrm>
            <a:off x="5307997" y="2465315"/>
            <a:ext cx="1314855" cy="6671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Caching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47" name="Abgerundetes Rechteck 46"/>
          <p:cNvSpPr/>
          <p:nvPr/>
        </p:nvSpPr>
        <p:spPr bwMode="auto">
          <a:xfrm>
            <a:off x="5307997" y="4110110"/>
            <a:ext cx="1314855" cy="667121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4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Mass data processor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5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that are not yet covered here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Enumerations (</a:t>
            </a:r>
            <a:r>
              <a:rPr lang="en-US" dirty="0" err="1" smtClean="0"/>
              <a:t>EnumProvider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EntityItemList</a:t>
            </a:r>
            <a:r>
              <a:rPr lang="en-US" dirty="0" smtClean="0"/>
              <a:t>, </a:t>
            </a:r>
            <a:r>
              <a:rPr lang="en-US" dirty="0" err="1" smtClean="0"/>
              <a:t>EntityReport</a:t>
            </a:r>
            <a:endParaRPr lang="en-US" dirty="0" smtClean="0"/>
          </a:p>
          <a:p>
            <a:r>
              <a:rPr lang="en-US" dirty="0" smtClean="0"/>
              <a:t>Repository API. Repository </a:t>
            </a:r>
            <a:r>
              <a:rPr lang="en-US" dirty="0" err="1" smtClean="0"/>
              <a:t>Utils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List model access examples</a:t>
            </a:r>
          </a:p>
          <a:p>
            <a:r>
              <a:rPr lang="en-US" dirty="0" err="1" smtClean="0"/>
              <a:t>CommadFramework</a:t>
            </a:r>
            <a:r>
              <a:rPr lang="en-US" dirty="0" smtClean="0"/>
              <a:t> examples</a:t>
            </a:r>
          </a:p>
          <a:p>
            <a:r>
              <a:rPr lang="en-US" dirty="0" err="1" smtClean="0"/>
              <a:t>WebServices</a:t>
            </a:r>
            <a:r>
              <a:rPr lang="en-US" dirty="0" smtClean="0"/>
              <a:t> and REST services contribution</a:t>
            </a:r>
          </a:p>
          <a:p>
            <a:r>
              <a:rPr lang="en-US" dirty="0" err="1" smtClean="0"/>
              <a:t>IValue</a:t>
            </a:r>
            <a:r>
              <a:rPr lang="en-US" dirty="0" smtClean="0"/>
              <a:t> and </a:t>
            </a:r>
            <a:r>
              <a:rPr lang="en-US" dirty="0" err="1" smtClean="0"/>
              <a:t>IValueProvider</a:t>
            </a:r>
            <a:endParaRPr lang="en-US" dirty="0" smtClean="0"/>
          </a:p>
          <a:p>
            <a:r>
              <a:rPr lang="en-US" dirty="0" smtClean="0"/>
              <a:t>Lock service</a:t>
            </a:r>
          </a:p>
          <a:p>
            <a:r>
              <a:rPr lang="en-US" dirty="0" smtClean="0"/>
              <a:t>Stateless communication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Where is the business model (</a:t>
            </a:r>
            <a:r>
              <a:rPr lang="en-US" dirty="0" err="1"/>
              <a:t>PPMPackage</a:t>
            </a:r>
            <a:r>
              <a:rPr lang="en-US" dirty="0"/>
              <a:t> Builder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DetailModel</a:t>
            </a:r>
            <a:r>
              <a:rPr lang="en-US" dirty="0" smtClean="0"/>
              <a:t> Filter</a:t>
            </a:r>
          </a:p>
          <a:p>
            <a:r>
              <a:rPr lang="en-US" dirty="0" smtClean="0"/>
              <a:t>Virtual list models (arch), performance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Entity package (Entity Report, Entity Report Query)</a:t>
            </a:r>
          </a:p>
          <a:p>
            <a:r>
              <a:rPr lang="en-US" dirty="0" smtClean="0"/>
              <a:t>HPM Commons</a:t>
            </a:r>
          </a:p>
          <a:p>
            <a:r>
              <a:rPr lang="en-US" dirty="0" smtClean="0"/>
              <a:t>Class registry</a:t>
            </a:r>
          </a:p>
          <a:p>
            <a:r>
              <a:rPr lang="en-US" dirty="0" smtClean="0"/>
              <a:t>Relation handler framework</a:t>
            </a:r>
          </a:p>
          <a:p>
            <a:r>
              <a:rPr lang="de-DE" dirty="0" smtClean="0"/>
              <a:t>Converters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2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HPM Architectural Principle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  <p:grpSp>
        <p:nvGrpSpPr>
          <p:cNvPr id="66" name="Gruppieren 65"/>
          <p:cNvGrpSpPr/>
          <p:nvPr/>
        </p:nvGrpSpPr>
        <p:grpSpPr>
          <a:xfrm>
            <a:off x="2814124" y="1830451"/>
            <a:ext cx="4561532" cy="2457450"/>
            <a:chOff x="3448993" y="2247900"/>
            <a:chExt cx="4561532" cy="2457450"/>
          </a:xfrm>
        </p:grpSpPr>
        <p:sp>
          <p:nvSpPr>
            <p:cNvPr id="6" name="Abgerundetes Rechteck 5"/>
            <p:cNvSpPr/>
            <p:nvPr/>
          </p:nvSpPr>
          <p:spPr bwMode="auto">
            <a:xfrm>
              <a:off x="3448993" y="2247900"/>
              <a:ext cx="4561532" cy="2457450"/>
            </a:xfrm>
            <a:prstGeom prst="roundRect">
              <a:avLst>
                <a:gd name="adj" fmla="val 287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t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400" b="1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Domain model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8" name="Abgerundetes Rechteck 7"/>
            <p:cNvSpPr/>
            <p:nvPr/>
          </p:nvSpPr>
          <p:spPr bwMode="auto">
            <a:xfrm>
              <a:off x="3626805" y="2635131"/>
              <a:ext cx="4266218" cy="990601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40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10" name="Abgerundetes Rechteck 9"/>
            <p:cNvSpPr/>
            <p:nvPr/>
          </p:nvSpPr>
          <p:spPr bwMode="auto">
            <a:xfrm>
              <a:off x="4993966" y="2777777"/>
              <a:ext cx="489071" cy="277604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40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12" name="Abgerundetes Rechteck 11"/>
            <p:cNvSpPr/>
            <p:nvPr/>
          </p:nvSpPr>
          <p:spPr bwMode="auto">
            <a:xfrm>
              <a:off x="5462565" y="3244200"/>
              <a:ext cx="357102" cy="257034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40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cxnSp>
          <p:nvCxnSpPr>
            <p:cNvPr id="14" name="Gewinkelte Verbindung 13"/>
            <p:cNvCxnSpPr>
              <a:stCxn id="10" idx="2"/>
              <a:endCxn id="12" idx="1"/>
            </p:cNvCxnSpPr>
            <p:nvPr/>
          </p:nvCxnSpPr>
          <p:spPr>
            <a:xfrm rot="16200000" flipH="1">
              <a:off x="5191865" y="3102017"/>
              <a:ext cx="317336" cy="224063"/>
            </a:xfrm>
            <a:prstGeom prst="bentConnector2">
              <a:avLst/>
            </a:prstGeom>
            <a:ln w="9525">
              <a:solidFill>
                <a:schemeClr val="bg1">
                  <a:lumMod val="65000"/>
                </a:schemeClr>
              </a:solidFill>
              <a:headEnd type="diamond" w="med" len="med"/>
              <a:tailEnd type="none" w="med" len="med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bgerundetes Rechteck 15"/>
            <p:cNvSpPr/>
            <p:nvPr/>
          </p:nvSpPr>
          <p:spPr bwMode="auto">
            <a:xfrm>
              <a:off x="5881051" y="2777779"/>
              <a:ext cx="489071" cy="277604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40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17" name="Abgerundetes Rechteck 16"/>
            <p:cNvSpPr/>
            <p:nvPr/>
          </p:nvSpPr>
          <p:spPr bwMode="auto">
            <a:xfrm>
              <a:off x="6452010" y="3169148"/>
              <a:ext cx="400334" cy="257033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40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cxnSp>
          <p:nvCxnSpPr>
            <p:cNvPr id="18" name="Gewinkelte Verbindung 17"/>
            <p:cNvCxnSpPr>
              <a:stCxn id="16" idx="2"/>
              <a:endCxn id="17" idx="1"/>
            </p:cNvCxnSpPr>
            <p:nvPr/>
          </p:nvCxnSpPr>
          <p:spPr>
            <a:xfrm rot="16200000" flipH="1">
              <a:off x="6167657" y="3013312"/>
              <a:ext cx="242282" cy="326423"/>
            </a:xfrm>
            <a:prstGeom prst="bentConnector2">
              <a:avLst/>
            </a:prstGeom>
            <a:ln w="9525">
              <a:solidFill>
                <a:schemeClr val="bg1">
                  <a:lumMod val="65000"/>
                </a:schemeClr>
              </a:solidFill>
              <a:headEnd type="diamond" w="med" len="med"/>
              <a:tailEnd type="none" w="med" len="med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winkelte Verbindung 21"/>
            <p:cNvCxnSpPr>
              <a:stCxn id="10" idx="3"/>
              <a:endCxn id="16" idx="1"/>
            </p:cNvCxnSpPr>
            <p:nvPr/>
          </p:nvCxnSpPr>
          <p:spPr>
            <a:xfrm>
              <a:off x="5483037" y="2916579"/>
              <a:ext cx="398014" cy="2"/>
            </a:xfrm>
            <a:prstGeom prst="bentConnector3">
              <a:avLst>
                <a:gd name="adj1" fmla="val 50000"/>
              </a:avLst>
            </a:prstGeom>
            <a:ln w="9525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Abgerundetes Rechteck 28"/>
            <p:cNvSpPr/>
            <p:nvPr/>
          </p:nvSpPr>
          <p:spPr bwMode="auto">
            <a:xfrm>
              <a:off x="7012136" y="2830127"/>
              <a:ext cx="357102" cy="257034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40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cxnSp>
          <p:nvCxnSpPr>
            <p:cNvPr id="30" name="Gewinkelte Verbindung 29"/>
            <p:cNvCxnSpPr>
              <a:stCxn id="17" idx="3"/>
              <a:endCxn id="29" idx="2"/>
            </p:cNvCxnSpPr>
            <p:nvPr/>
          </p:nvCxnSpPr>
          <p:spPr>
            <a:xfrm flipV="1">
              <a:off x="6852344" y="3087161"/>
              <a:ext cx="338343" cy="210504"/>
            </a:xfrm>
            <a:prstGeom prst="bentConnector2">
              <a:avLst/>
            </a:prstGeom>
            <a:ln w="9525">
              <a:solidFill>
                <a:schemeClr val="bg1">
                  <a:lumMod val="65000"/>
                </a:schemeClr>
              </a:solidFill>
              <a:headEnd type="diamond" w="med" len="med"/>
              <a:tailEnd type="none" w="med" len="med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bgerundetes Rechteck 43"/>
            <p:cNvSpPr/>
            <p:nvPr/>
          </p:nvSpPr>
          <p:spPr bwMode="auto">
            <a:xfrm>
              <a:off x="4147781" y="2777776"/>
              <a:ext cx="489071" cy="277604"/>
            </a:xfrm>
            <a:prstGeom prst="roundRect">
              <a:avLst>
                <a:gd name="adj" fmla="val 287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endParaRPr kumimoji="0" lang="en-US" sz="140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cxnSp>
          <p:nvCxnSpPr>
            <p:cNvPr id="45" name="Gewinkelte Verbindung 44"/>
            <p:cNvCxnSpPr>
              <a:stCxn id="10" idx="1"/>
              <a:endCxn id="44" idx="3"/>
            </p:cNvCxnSpPr>
            <p:nvPr/>
          </p:nvCxnSpPr>
          <p:spPr>
            <a:xfrm rot="10800000">
              <a:off x="4636852" y="2916579"/>
              <a:ext cx="357114" cy="1"/>
            </a:xfrm>
            <a:prstGeom prst="bentConnector3">
              <a:avLst>
                <a:gd name="adj1" fmla="val 50000"/>
              </a:avLst>
            </a:prstGeom>
            <a:ln w="9525">
              <a:solidFill>
                <a:schemeClr val="bg1">
                  <a:lumMod val="65000"/>
                </a:schemeClr>
              </a:solidFill>
              <a:headEnd type="none" w="med" len="med"/>
              <a:tailEnd type="triangle" w="med" len="med"/>
            </a:ln>
            <a:effectLst>
              <a:outerShdw blurRad="76200" dist="22860" dir="5400000" rotWithShape="0">
                <a:schemeClr val="accent1">
                  <a:shade val="33000"/>
                  <a:alpha val="35000"/>
                </a:scheme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feld 56"/>
            <p:cNvSpPr txBox="1"/>
            <p:nvPr/>
          </p:nvSpPr>
          <p:spPr>
            <a:xfrm>
              <a:off x="3698543" y="3158645"/>
              <a:ext cx="8984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/>
                </a:buClr>
                <a:buSzPct val="125000"/>
              </a:pPr>
              <a:r>
                <a:rPr lang="en-US" sz="1200" i="1" dirty="0" smtClean="0">
                  <a:solidFill>
                    <a:srgbClr val="404040"/>
                  </a:solidFill>
                </a:rPr>
                <a:t>Structure</a:t>
              </a:r>
            </a:p>
          </p:txBody>
        </p:sp>
        <p:sp>
          <p:nvSpPr>
            <p:cNvPr id="58" name="Abgerundetes Rechteck 57"/>
            <p:cNvSpPr/>
            <p:nvPr/>
          </p:nvSpPr>
          <p:spPr bwMode="auto">
            <a:xfrm>
              <a:off x="3622587" y="3721495"/>
              <a:ext cx="2269264" cy="410131"/>
            </a:xfrm>
            <a:prstGeom prst="roundRect">
              <a:avLst>
                <a:gd name="adj" fmla="val 2741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200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Persistence meta data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60" name="Abgerundetes Rechteck 59"/>
            <p:cNvSpPr/>
            <p:nvPr/>
          </p:nvSpPr>
          <p:spPr bwMode="auto">
            <a:xfrm>
              <a:off x="6536565" y="4227987"/>
              <a:ext cx="1352240" cy="410131"/>
            </a:xfrm>
            <a:prstGeom prst="roundRect">
              <a:avLst>
                <a:gd name="adj" fmla="val 2741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200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Presentation meta data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61" name="Abgerundetes Rechteck 60"/>
            <p:cNvSpPr/>
            <p:nvPr/>
          </p:nvSpPr>
          <p:spPr bwMode="auto">
            <a:xfrm>
              <a:off x="5083794" y="4227988"/>
              <a:ext cx="1352240" cy="410131"/>
            </a:xfrm>
            <a:prstGeom prst="roundRect">
              <a:avLst>
                <a:gd name="adj" fmla="val 2741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200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Security meta data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62" name="Abgerundetes Rechteck 61"/>
            <p:cNvSpPr/>
            <p:nvPr/>
          </p:nvSpPr>
          <p:spPr bwMode="auto">
            <a:xfrm>
              <a:off x="3622587" y="4227988"/>
              <a:ext cx="1352240" cy="410131"/>
            </a:xfrm>
            <a:prstGeom prst="roundRect">
              <a:avLst>
                <a:gd name="adj" fmla="val 2741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200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Validation meta data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  <p:sp>
          <p:nvSpPr>
            <p:cNvPr id="63" name="Abgerundetes Rechteck 62"/>
            <p:cNvSpPr/>
            <p:nvPr/>
          </p:nvSpPr>
          <p:spPr bwMode="auto">
            <a:xfrm>
              <a:off x="5973175" y="3721494"/>
              <a:ext cx="1915630" cy="410131"/>
            </a:xfrm>
            <a:prstGeom prst="roundRect">
              <a:avLst>
                <a:gd name="adj" fmla="val 27413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38100">
                <a:schemeClr val="bg1">
                  <a:lumMod val="75000"/>
                  <a:alpha val="40000"/>
                </a:schemeClr>
              </a:glow>
            </a:effectLst>
          </p:spPr>
          <p:txBody>
            <a:bodyPr vert="horz" wrap="square" lIns="118143" tIns="59072" rIns="118143" bIns="59072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defTabSz="1181100">
                <a:spcBef>
                  <a:spcPct val="0"/>
                </a:spcBef>
              </a:pPr>
              <a:r>
                <a:rPr lang="en-US" sz="1200" b="1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Any custom</a:t>
              </a:r>
              <a:r>
                <a:rPr lang="en-US" sz="1200" dirty="0" smtClean="0">
                  <a:solidFill>
                    <a:srgbClr val="444444"/>
                  </a:solidFill>
                  <a:latin typeface="Frutiger LT Std 45 Light" pitchFamily="34" charset="0"/>
                  <a:ea typeface="ＭＳ Ｐゴシック" pitchFamily="34" charset="-128"/>
                  <a:cs typeface="Frutiger 65 Bold"/>
                  <a:sym typeface="Arial" charset="0"/>
                </a:rPr>
                <a:t> meta data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endParaRPr>
            </a:p>
          </p:txBody>
        </p:sp>
      </p:grpSp>
      <p:sp>
        <p:nvSpPr>
          <p:cNvPr id="67" name="Abgerundetes Rechteck 66"/>
          <p:cNvSpPr/>
          <p:nvPr/>
        </p:nvSpPr>
        <p:spPr bwMode="auto">
          <a:xfrm>
            <a:off x="2993272" y="4971215"/>
            <a:ext cx="1457557" cy="5909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Generic UI Logic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69" name="Gerade Verbindung mit Pfeil 68"/>
          <p:cNvCxnSpPr>
            <a:stCxn id="67" idx="0"/>
            <a:endCxn id="6" idx="2"/>
          </p:cNvCxnSpPr>
          <p:nvPr/>
        </p:nvCxnSpPr>
        <p:spPr>
          <a:xfrm rot="5400000" flipH="1" flipV="1">
            <a:off x="4066813" y="3943139"/>
            <a:ext cx="683314" cy="1372839"/>
          </a:xfrm>
          <a:prstGeom prst="bentConnector3">
            <a:avLst>
              <a:gd name="adj1" fmla="val 3606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2" name="Abgerundetes Rechteck 71"/>
          <p:cNvSpPr/>
          <p:nvPr/>
        </p:nvSpPr>
        <p:spPr bwMode="auto">
          <a:xfrm>
            <a:off x="5653929" y="5478976"/>
            <a:ext cx="1643581" cy="445576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Domain Entity Data</a:t>
            </a:r>
            <a:endParaRPr kumimoji="0" lang="en-US" sz="110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74" name="Gerade Verbindung mit Pfeil 73"/>
          <p:cNvCxnSpPr>
            <a:stCxn id="67" idx="2"/>
            <a:endCxn id="72" idx="1"/>
          </p:cNvCxnSpPr>
          <p:nvPr/>
        </p:nvCxnSpPr>
        <p:spPr>
          <a:xfrm rot="16200000" flipH="1">
            <a:off x="4618176" y="4666011"/>
            <a:ext cx="139628" cy="1931878"/>
          </a:xfrm>
          <a:prstGeom prst="bentConnector2">
            <a:avLst/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67" idx="3"/>
            <a:endCxn id="84" idx="1"/>
          </p:cNvCxnSpPr>
          <p:nvPr/>
        </p:nvCxnSpPr>
        <p:spPr>
          <a:xfrm flipV="1">
            <a:off x="4450829" y="4799984"/>
            <a:ext cx="1604042" cy="466692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4" name="Abgerundetes Rechteck 83"/>
          <p:cNvSpPr/>
          <p:nvPr/>
        </p:nvSpPr>
        <p:spPr bwMode="auto">
          <a:xfrm>
            <a:off x="6054871" y="4542530"/>
            <a:ext cx="1732347" cy="514908"/>
          </a:xfrm>
          <a:prstGeom prst="roundRect">
            <a:avLst>
              <a:gd name="adj" fmla="val 2877"/>
            </a:avLst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Entity Data Presentation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91" name="Abgerundetes Rechteck 90"/>
          <p:cNvSpPr/>
          <p:nvPr/>
        </p:nvSpPr>
        <p:spPr bwMode="auto">
          <a:xfrm>
            <a:off x="575403" y="3632530"/>
            <a:ext cx="1533757" cy="590921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Generic Persistence Logic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92" name="Gerade Verbindung mit Pfeil 68"/>
          <p:cNvCxnSpPr>
            <a:stCxn id="91" idx="3"/>
            <a:endCxn id="6" idx="1"/>
          </p:cNvCxnSpPr>
          <p:nvPr/>
        </p:nvCxnSpPr>
        <p:spPr>
          <a:xfrm flipV="1">
            <a:off x="2109160" y="3059176"/>
            <a:ext cx="704964" cy="868815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8" name="Abgerundetes Rechteck 97"/>
          <p:cNvSpPr/>
          <p:nvPr/>
        </p:nvSpPr>
        <p:spPr bwMode="auto">
          <a:xfrm>
            <a:off x="650047" y="2732480"/>
            <a:ext cx="1377223" cy="445576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Domain Entity Data</a:t>
            </a:r>
            <a:endParaRPr kumimoji="0" lang="en-US" sz="110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100" name="Gerade Verbindung mit Pfeil 73"/>
          <p:cNvCxnSpPr>
            <a:stCxn id="98" idx="2"/>
            <a:endCxn id="91" idx="0"/>
          </p:cNvCxnSpPr>
          <p:nvPr/>
        </p:nvCxnSpPr>
        <p:spPr>
          <a:xfrm rot="16200000" flipH="1">
            <a:off x="1113233" y="3403481"/>
            <a:ext cx="454474" cy="3623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Abgerundetes Rechteck 103"/>
          <p:cNvSpPr/>
          <p:nvPr/>
        </p:nvSpPr>
        <p:spPr bwMode="auto">
          <a:xfrm>
            <a:off x="1416364" y="5038260"/>
            <a:ext cx="924358" cy="514908"/>
          </a:xfrm>
          <a:prstGeom prst="roundRect">
            <a:avLst>
              <a:gd name="adj" fmla="val 2877"/>
            </a:avLst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Storage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105" name="Gerade Verbindung mit Pfeil 73"/>
          <p:cNvCxnSpPr>
            <a:stCxn id="91" idx="2"/>
            <a:endCxn id="104" idx="0"/>
          </p:cNvCxnSpPr>
          <p:nvPr/>
        </p:nvCxnSpPr>
        <p:spPr>
          <a:xfrm rot="16200000" flipH="1">
            <a:off x="1203008" y="4362724"/>
            <a:ext cx="814809" cy="536261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1" name="Abgerundetes Rechteck 120"/>
          <p:cNvSpPr/>
          <p:nvPr/>
        </p:nvSpPr>
        <p:spPr bwMode="auto">
          <a:xfrm>
            <a:off x="2226393" y="782667"/>
            <a:ext cx="1533757" cy="562666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Generic Import Logic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22" name="Abgerundetes Rechteck 121"/>
          <p:cNvSpPr/>
          <p:nvPr/>
        </p:nvSpPr>
        <p:spPr bwMode="auto">
          <a:xfrm>
            <a:off x="575403" y="1607663"/>
            <a:ext cx="1377223" cy="445576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Domain Entity Data</a:t>
            </a:r>
            <a:endParaRPr kumimoji="0" lang="en-US" sz="110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123" name="Gerade Verbindung mit Pfeil 68"/>
          <p:cNvCxnSpPr>
            <a:stCxn id="121" idx="1"/>
            <a:endCxn id="122" idx="0"/>
          </p:cNvCxnSpPr>
          <p:nvPr/>
        </p:nvCxnSpPr>
        <p:spPr>
          <a:xfrm rot="10800000" flipV="1">
            <a:off x="1264015" y="1063999"/>
            <a:ext cx="962378" cy="543663"/>
          </a:xfrm>
          <a:prstGeom prst="bentConnector2">
            <a:avLst/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6" name="Abgerundetes Rechteck 125"/>
          <p:cNvSpPr/>
          <p:nvPr/>
        </p:nvSpPr>
        <p:spPr bwMode="auto">
          <a:xfrm>
            <a:off x="5351301" y="981581"/>
            <a:ext cx="1732347" cy="514908"/>
          </a:xfrm>
          <a:prstGeom prst="roundRect">
            <a:avLst>
              <a:gd name="adj" fmla="val 2877"/>
            </a:avLst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Mapping from external data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127" name="Gerade Verbindung mit Pfeil 68"/>
          <p:cNvCxnSpPr>
            <a:stCxn id="121" idx="3"/>
            <a:endCxn id="126" idx="1"/>
          </p:cNvCxnSpPr>
          <p:nvPr/>
        </p:nvCxnSpPr>
        <p:spPr>
          <a:xfrm>
            <a:off x="3760150" y="1064000"/>
            <a:ext cx="1591151" cy="175035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68"/>
          <p:cNvCxnSpPr>
            <a:stCxn id="121" idx="2"/>
            <a:endCxn id="6" idx="0"/>
          </p:cNvCxnSpPr>
          <p:nvPr/>
        </p:nvCxnSpPr>
        <p:spPr>
          <a:xfrm rot="16200000" flipH="1">
            <a:off x="3801522" y="537083"/>
            <a:ext cx="485118" cy="2101618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3" name="Abgerundetes Rechteck 142"/>
          <p:cNvSpPr/>
          <p:nvPr/>
        </p:nvSpPr>
        <p:spPr bwMode="auto">
          <a:xfrm>
            <a:off x="7988897" y="2352501"/>
            <a:ext cx="1533757" cy="562666"/>
          </a:xfrm>
          <a:prstGeom prst="roundRect">
            <a:avLst>
              <a:gd name="adj" fmla="val 2877"/>
            </a:avLst>
          </a:prstGeom>
          <a:solidFill>
            <a:schemeClr val="tx2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Any custom Generic Logic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44" name="Abgerundetes Rechteck 143"/>
          <p:cNvSpPr/>
          <p:nvPr/>
        </p:nvSpPr>
        <p:spPr bwMode="auto">
          <a:xfrm>
            <a:off x="7787219" y="3427832"/>
            <a:ext cx="1939422" cy="703344"/>
          </a:xfrm>
          <a:prstGeom prst="roundRect">
            <a:avLst>
              <a:gd name="adj" fmla="val 2877"/>
            </a:avLst>
          </a:prstGeom>
          <a:solidFill>
            <a:schemeClr val="accent4">
              <a:lumMod val="40000"/>
              <a:lumOff val="6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New data management / access approach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sp>
        <p:nvSpPr>
          <p:cNvPr id="146" name="Abgerundetes Rechteck 145"/>
          <p:cNvSpPr/>
          <p:nvPr/>
        </p:nvSpPr>
        <p:spPr bwMode="auto">
          <a:xfrm>
            <a:off x="7628988" y="1200151"/>
            <a:ext cx="1643581" cy="445576"/>
          </a:xfrm>
          <a:prstGeom prst="roundRect">
            <a:avLst>
              <a:gd name="adj" fmla="val 2877"/>
            </a:avLst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>
            <a:glow rad="38100">
              <a:schemeClr val="bg1">
                <a:lumMod val="75000"/>
                <a:alpha val="40000"/>
              </a:schemeClr>
            </a:glow>
          </a:effectLst>
        </p:spPr>
        <p:txBody>
          <a:bodyPr vert="horz" wrap="square" lIns="118143" tIns="59072" rIns="118143" bIns="59072" numCol="1" rtlCol="0" anchor="ctr" anchorCtr="0" compatLnSpc="1">
            <a:prstTxWarp prst="textNoShape">
              <a:avLst/>
            </a:prstTxWarp>
          </a:bodyPr>
          <a:lstStyle/>
          <a:p>
            <a:pPr lvl="0" algn="ctr" defTabSz="1181100">
              <a:spcBef>
                <a:spcPct val="0"/>
              </a:spcBef>
            </a:pPr>
            <a:r>
              <a:rPr lang="en-US" sz="1200" b="1" dirty="0" smtClean="0">
                <a:solidFill>
                  <a:srgbClr val="444444"/>
                </a:solidFill>
                <a:latin typeface="Frutiger LT Std 45 Light" pitchFamily="34" charset="0"/>
                <a:ea typeface="ＭＳ Ｐゴシック" pitchFamily="34" charset="-128"/>
                <a:cs typeface="Frutiger 65 Bold"/>
                <a:sym typeface="Arial" charset="0"/>
              </a:rPr>
              <a:t>Domain Entity Data</a:t>
            </a:r>
            <a:endParaRPr kumimoji="0" lang="en-US" sz="110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latin typeface="Frutiger LT Std 45 Light" pitchFamily="34" charset="0"/>
              <a:ea typeface="ＭＳ Ｐゴシック" pitchFamily="34" charset="-128"/>
              <a:cs typeface="Frutiger 65 Bold"/>
              <a:sym typeface="Arial" charset="0"/>
            </a:endParaRPr>
          </a:p>
        </p:txBody>
      </p:sp>
      <p:cxnSp>
        <p:nvCxnSpPr>
          <p:cNvPr id="147" name="Gerade Verbindung mit Pfeil 73"/>
          <p:cNvCxnSpPr>
            <a:stCxn id="143" idx="1"/>
            <a:endCxn id="6" idx="3"/>
          </p:cNvCxnSpPr>
          <p:nvPr/>
        </p:nvCxnSpPr>
        <p:spPr>
          <a:xfrm rot="10800000" flipV="1">
            <a:off x="7375657" y="2633834"/>
            <a:ext cx="613241" cy="425342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mit Pfeil 73"/>
          <p:cNvCxnSpPr>
            <a:stCxn id="143" idx="2"/>
            <a:endCxn id="144" idx="0"/>
          </p:cNvCxnSpPr>
          <p:nvPr/>
        </p:nvCxnSpPr>
        <p:spPr>
          <a:xfrm rot="16200000" flipH="1">
            <a:off x="8500021" y="3170922"/>
            <a:ext cx="512665" cy="1154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4" name="Gerade Verbindung mit Pfeil 73"/>
          <p:cNvCxnSpPr>
            <a:stCxn id="143" idx="0"/>
            <a:endCxn id="146" idx="2"/>
          </p:cNvCxnSpPr>
          <p:nvPr/>
        </p:nvCxnSpPr>
        <p:spPr>
          <a:xfrm rot="16200000" flipV="1">
            <a:off x="8249891" y="1846615"/>
            <a:ext cx="706774" cy="304997"/>
          </a:xfrm>
          <a:prstGeom prst="bentConnector3">
            <a:avLst>
              <a:gd name="adj1" fmla="val 50000"/>
            </a:avLst>
          </a:prstGeom>
          <a:ln w="19050">
            <a:solidFill>
              <a:srgbClr val="7F7F7F"/>
            </a:solidFill>
            <a:headEnd type="none" w="med" len="med"/>
            <a:tailEnd type="arrow"/>
          </a:ln>
          <a:effectLst>
            <a:outerShdw blurRad="76200" dist="22860" dir="5400000" rotWithShape="0">
              <a:schemeClr val="accent1">
                <a:shade val="33000"/>
                <a:alpha val="35000"/>
              </a:scheme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0" name="Textfeld 169"/>
          <p:cNvSpPr txBox="1"/>
          <p:nvPr/>
        </p:nvSpPr>
        <p:spPr>
          <a:xfrm>
            <a:off x="3663838" y="4420565"/>
            <a:ext cx="1333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100" dirty="0" smtClean="0">
                <a:solidFill>
                  <a:srgbClr val="404040"/>
                </a:solidFill>
              </a:rPr>
              <a:t>Query meta data</a:t>
            </a:r>
          </a:p>
        </p:txBody>
      </p:sp>
      <p:sp>
        <p:nvSpPr>
          <p:cNvPr id="173" name="Textfeld 172"/>
          <p:cNvSpPr txBox="1"/>
          <p:nvPr/>
        </p:nvSpPr>
        <p:spPr>
          <a:xfrm>
            <a:off x="5256982" y="4799984"/>
            <a:ext cx="6667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100" dirty="0" smtClean="0">
                <a:solidFill>
                  <a:srgbClr val="404040"/>
                </a:solidFill>
              </a:rPr>
              <a:t>Render</a:t>
            </a:r>
          </a:p>
        </p:txBody>
      </p:sp>
      <p:sp>
        <p:nvSpPr>
          <p:cNvPr id="175" name="Textfeld 174"/>
          <p:cNvSpPr txBox="1"/>
          <p:nvPr/>
        </p:nvSpPr>
        <p:spPr>
          <a:xfrm>
            <a:off x="4546016" y="5414217"/>
            <a:ext cx="944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25000"/>
            </a:pPr>
            <a:r>
              <a:rPr lang="en-US" sz="1100" dirty="0" smtClean="0">
                <a:solidFill>
                  <a:srgbClr val="404040"/>
                </a:solidFill>
              </a:rPr>
              <a:t>Access data</a:t>
            </a:r>
          </a:p>
        </p:txBody>
      </p:sp>
    </p:spTree>
    <p:extLst>
      <p:ext uri="{BB962C8B-B14F-4D97-AF65-F5344CB8AC3E}">
        <p14:creationId xmlns:p14="http://schemas.microsoft.com/office/powerpoint/2010/main" val="394314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HPM Architectural Principle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HPM application is built around domain model</a:t>
            </a:r>
          </a:p>
          <a:p>
            <a:r>
              <a:rPr lang="en-US" dirty="0" smtClean="0"/>
              <a:t>Domain model has a structure definition and is enriched with custom metadata</a:t>
            </a:r>
          </a:p>
          <a:p>
            <a:r>
              <a:rPr lang="en-US" dirty="0" smtClean="0"/>
              <a:t>Application functional layers are implemented in a generic way and can work with any domain model. Domain model is „interpreted“ or processed in run-time using respective metadata.</a:t>
            </a:r>
          </a:p>
          <a:p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sz="1600" dirty="0" smtClean="0"/>
              <a:t>Domain model structure can be changed without changing the logic</a:t>
            </a:r>
          </a:p>
          <a:p>
            <a:pPr marL="387450" lvl="1" indent="-171450">
              <a:buFont typeface="Arial" pitchFamily="34" charset="0"/>
              <a:buChar char="•"/>
            </a:pPr>
            <a:r>
              <a:rPr lang="en-US" sz="1600" dirty="0" smtClean="0"/>
              <a:t>New functional layers can be added without altering the existing ones</a:t>
            </a:r>
            <a:endParaRPr lang="en-US" sz="1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name - Click Insert / Header &amp; Footer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2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iler_Template_ppt_2011">
  <a:themeElements>
    <a:clrScheme name="Heiler Software AG">
      <a:dk1>
        <a:sysClr val="windowText" lastClr="000000"/>
      </a:dk1>
      <a:lt1>
        <a:sysClr val="window" lastClr="FFFFFF"/>
      </a:lt1>
      <a:dk2>
        <a:srgbClr val="006AB3"/>
      </a:dk2>
      <a:lt2>
        <a:srgbClr val="F0F0F0"/>
      </a:lt2>
      <a:accent1>
        <a:srgbClr val="BCBCBC"/>
      </a:accent1>
      <a:accent2>
        <a:srgbClr val="D0103A"/>
      </a:accent2>
      <a:accent3>
        <a:srgbClr val="508FC0"/>
      </a:accent3>
      <a:accent4>
        <a:srgbClr val="177A23"/>
      </a:accent4>
      <a:accent5>
        <a:srgbClr val="BFB200"/>
      </a:accent5>
      <a:accent6>
        <a:srgbClr val="B9680C"/>
      </a:accent6>
      <a:hlink>
        <a:srgbClr val="D0103A"/>
      </a:hlink>
      <a:folHlink>
        <a:srgbClr val="D0103A"/>
      </a:folHlink>
    </a:clrScheme>
    <a:fontScheme name="Heiler Software AG">
      <a:majorFont>
        <a:latin typeface="Frutiger LT Std 45 Light"/>
        <a:ea typeface=""/>
        <a:cs typeface=""/>
      </a:majorFont>
      <a:minorFont>
        <a:latin typeface="Frutiger LT Std 55 Roman"/>
        <a:ea typeface=""/>
        <a:cs typeface="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marL="180975" indent="-180975" algn="ctr">
          <a:buClr>
            <a:schemeClr val="accent2"/>
          </a:buClr>
          <a:buSzPct val="125000"/>
          <a:buFont typeface="Frutiger LT Std 55 Roman" pitchFamily="34" charset="0"/>
          <a:buChar char="»"/>
          <a:defRPr sz="1600" dirty="0" smtClean="0">
            <a:solidFill>
              <a:srgbClr val="404040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404040"/>
          </a:solidFill>
          <a:headEnd type="none" w="med" len="med"/>
          <a:tailEnd type="none" w="med" len="med"/>
        </a:ln>
        <a:effectLst>
          <a:outerShdw blurRad="76200" dist="22860" dir="5400000" rotWithShape="0">
            <a:schemeClr val="accent1">
              <a:shade val="33000"/>
              <a:alpha val="35000"/>
            </a:schemeClr>
          </a:outerShdw>
        </a:effectLst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180975" indent="-180975">
          <a:buClr>
            <a:schemeClr val="accent2"/>
          </a:buClr>
          <a:buSzPct val="125000"/>
          <a:buFont typeface="Frutiger LT Std 55 Roman" pitchFamily="34" charset="0"/>
          <a:buChar char="»"/>
          <a:defRPr sz="1600" dirty="0" err="1" smtClean="0">
            <a:solidFill>
              <a:srgbClr val="40404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241601831444D85BFDEF7F01F6DB6" ma:contentTypeVersion="0" ma:contentTypeDescription="Create a new document." ma:contentTypeScope="" ma:versionID="24630c5e4395bcb22ddfab44eeb3d3b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02F977-9C0D-4C85-B2F3-751BF48A1E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B840EC9-F66E-402A-90DD-1AF70B0957A7}">
  <ds:schemaRefs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83F2C9-1CA5-4482-ABBE-B3C4F89E18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Heiler_Template_ppt_2011</Template>
  <TotalTime>0</TotalTime>
  <Words>6395</Words>
  <Application>Microsoft Office PowerPoint</Application>
  <PresentationFormat>Benutzerdefiniert</PresentationFormat>
  <Paragraphs>986</Paragraphs>
  <Slides>70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70</vt:i4>
      </vt:variant>
    </vt:vector>
  </HeadingPairs>
  <TitlesOfParts>
    <vt:vector size="72" baseType="lpstr">
      <vt:lpstr>Heiler_Template_ppt_2011</vt:lpstr>
      <vt:lpstr>Visio</vt:lpstr>
      <vt:lpstr>HPM Platform</vt:lpstr>
      <vt:lpstr>What is HPM  (technical definition)</vt:lpstr>
      <vt:lpstr>HPM Platform </vt:lpstr>
      <vt:lpstr>HPM Platform – the true challenge</vt:lpstr>
      <vt:lpstr>HPM  Functional  Layers</vt:lpstr>
      <vt:lpstr>HPM Platform layers</vt:lpstr>
      <vt:lpstr>Platform components</vt:lpstr>
      <vt:lpstr>The HPM Architectural Principle</vt:lpstr>
      <vt:lpstr>The HPM Architectural Principle</vt:lpstr>
      <vt:lpstr>HPM Distributed Platform</vt:lpstr>
      <vt:lpstr>HPM Platform technology stack</vt:lpstr>
      <vt:lpstr>Platform components</vt:lpstr>
      <vt:lpstr>Data layer (I)</vt:lpstr>
      <vt:lpstr>Data layer (II)</vt:lpstr>
      <vt:lpstr>Domain Model Repository – meta model (EntityType)</vt:lpstr>
      <vt:lpstr>Domain Model Repository – meta model (Runtime Elements)</vt:lpstr>
      <vt:lpstr>Domain Model Repository – meta model (Entity)</vt:lpstr>
      <vt:lpstr>Domain Model Repository – meta model (Complete)</vt:lpstr>
      <vt:lpstr>Domain Model Repository – meta model (other  elements)</vt:lpstr>
      <vt:lpstr>Attribute categories of the repository elements </vt:lpstr>
      <vt:lpstr>Repository</vt:lpstr>
      <vt:lpstr>Data navigation</vt:lpstr>
      <vt:lpstr>Types of logical keys</vt:lpstr>
      <vt:lpstr>Data models – entity proxy</vt:lpstr>
      <vt:lpstr>Data models – detail model</vt:lpstr>
      <vt:lpstr>Versioning</vt:lpstr>
      <vt:lpstr>Data models – list model</vt:lpstr>
      <vt:lpstr>Data models - report</vt:lpstr>
      <vt:lpstr>Datamodel – report. JOIN</vt:lpstr>
      <vt:lpstr>Data access engine </vt:lpstr>
      <vt:lpstr>Data access engine – data synchronization</vt:lpstr>
      <vt:lpstr>Data modification command  framework</vt:lpstr>
      <vt:lpstr>Data modification command  framework – PutCommand</vt:lpstr>
      <vt:lpstr>Data security – ACL, Field Pemissions, Action Rights</vt:lpstr>
      <vt:lpstr>Data search</vt:lpstr>
      <vt:lpstr>Data Audit</vt:lpstr>
      <vt:lpstr>Main classes in the data access layer</vt:lpstr>
      <vt:lpstr>PowerPoint-Präsentation</vt:lpstr>
      <vt:lpstr>Infrastructure components</vt:lpstr>
      <vt:lpstr>Extensions framework – Eclipse extensions</vt:lpstr>
      <vt:lpstr>Extension points and  extension contributions</vt:lpstr>
      <vt:lpstr>Extension point example – communication request handler</vt:lpstr>
      <vt:lpstr>Working with extensions</vt:lpstr>
      <vt:lpstr>Working with extensions – communication handler example</vt:lpstr>
      <vt:lpstr>Communication bus – HPM communication framework</vt:lpstr>
      <vt:lpstr>Communication – flows</vt:lpstr>
      <vt:lpstr>Communication – send a message</vt:lpstr>
      <vt:lpstr>Communication – handle a message</vt:lpstr>
      <vt:lpstr>Communication – main classes</vt:lpstr>
      <vt:lpstr>Components lifecycle management</vt:lpstr>
      <vt:lpstr>Initializer example</vt:lpstr>
      <vt:lpstr>Security – login token and impersonalization</vt:lpstr>
      <vt:lpstr>Impersonalization – code example</vt:lpstr>
      <vt:lpstr>Authorization - permissions</vt:lpstr>
      <vt:lpstr>Preferences</vt:lpstr>
      <vt:lpstr>Working with preferences</vt:lpstr>
      <vt:lpstr>Working with preferences (custom properties file)</vt:lpstr>
      <vt:lpstr>XML Serialization</vt:lpstr>
      <vt:lpstr>XML Serialization – example DomPersistable2</vt:lpstr>
      <vt:lpstr>XML Serialization – example DomPersistableFactory</vt:lpstr>
      <vt:lpstr>I18N</vt:lpstr>
      <vt:lpstr>I18N – messages example</vt:lpstr>
      <vt:lpstr>DB access</vt:lpstr>
      <vt:lpstr>Logging</vt:lpstr>
      <vt:lpstr>Caching</vt:lpstr>
      <vt:lpstr>Monitoring</vt:lpstr>
      <vt:lpstr>PowerPoint-Präsentation</vt:lpstr>
      <vt:lpstr>PowerPoint-Präsentation</vt:lpstr>
      <vt:lpstr>PowerPoint-Präsentation</vt:lpstr>
      <vt:lpstr>Topics that are not yet covered here</vt:lpstr>
    </vt:vector>
  </TitlesOfParts>
  <Company>Heiler Software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HPM Platform</dc:title>
  <dc:creator>Grosshans, Achim</dc:creator>
  <cp:lastModifiedBy>Grosshans, Achim</cp:lastModifiedBy>
  <cp:revision>276</cp:revision>
  <cp:lastPrinted>2011-07-22T12:53:08Z</cp:lastPrinted>
  <dcterms:created xsi:type="dcterms:W3CDTF">2011-08-25T14:54:01Z</dcterms:created>
  <dcterms:modified xsi:type="dcterms:W3CDTF">2012-08-06T10:45:09Z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0x010100942241601831444D85BFDEF7F01F6DB6</vt:lpwstr>
  </property>
</Properties>
</file>